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10287000" cx="18288000"/>
  <p:notesSz cx="6858000" cy="9144000"/>
  <p:embeddedFontLst>
    <p:embeddedFont>
      <p:font typeface="Montserrat SemiBold"/>
      <p:regular r:id="rId34"/>
      <p:bold r:id="rId35"/>
      <p:italic r:id="rId36"/>
      <p:boldItalic r:id="rId37"/>
    </p:embeddedFont>
    <p:embeddedFont>
      <p:font typeface="Playfair Display"/>
      <p:regular r:id="rId38"/>
      <p:bold r:id="rId39"/>
      <p:italic r:id="rId40"/>
      <p:boldItalic r:id="rId41"/>
    </p:embeddedFont>
    <p:embeddedFont>
      <p:font typeface="Noto Sans"/>
      <p:regular r:id="rId42"/>
      <p:bold r:id="rId43"/>
      <p:italic r:id="rId44"/>
      <p:boldItalic r:id="rId45"/>
    </p:embeddedFont>
    <p:embeddedFont>
      <p:font typeface="Montserrat"/>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50" roundtripDataSignature="AMtx7mjsMfHniawOEy3w0jYfv1G0VRtJ7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7350F84-EC84-4B44-9DD2-D9A26FB56472}">
  <a:tblStyle styleId="{B7350F84-EC84-4B44-9DD2-D9A26FB56472}"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52CC096B-8D92-4F5C-89AF-4A7EDCEDA20D}"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layfairDisplay-italic.fntdata"/><Relationship Id="rId42" Type="http://schemas.openxmlformats.org/officeDocument/2006/relationships/font" Target="fonts/NotoSans-regular.fntdata"/><Relationship Id="rId41" Type="http://schemas.openxmlformats.org/officeDocument/2006/relationships/font" Target="fonts/PlayfairDisplay-boldItalic.fntdata"/><Relationship Id="rId44" Type="http://schemas.openxmlformats.org/officeDocument/2006/relationships/font" Target="fonts/NotoSans-italic.fntdata"/><Relationship Id="rId43" Type="http://schemas.openxmlformats.org/officeDocument/2006/relationships/font" Target="fonts/NotoSans-bold.fntdata"/><Relationship Id="rId46" Type="http://schemas.openxmlformats.org/officeDocument/2006/relationships/font" Target="fonts/Montserrat-regular.fntdata"/><Relationship Id="rId45" Type="http://schemas.openxmlformats.org/officeDocument/2006/relationships/font" Target="fonts/NotoSans-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Montserrat-italic.fntdata"/><Relationship Id="rId47" Type="http://schemas.openxmlformats.org/officeDocument/2006/relationships/font" Target="fonts/Montserrat-bold.fntdata"/><Relationship Id="rId49" Type="http://schemas.openxmlformats.org/officeDocument/2006/relationships/font" Target="fonts/Montserrat-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font" Target="fonts/MontserratSemiBold-bold.fntdata"/><Relationship Id="rId34" Type="http://schemas.openxmlformats.org/officeDocument/2006/relationships/font" Target="fonts/MontserratSemiBold-regular.fntdata"/><Relationship Id="rId37" Type="http://schemas.openxmlformats.org/officeDocument/2006/relationships/font" Target="fonts/MontserratSemiBold-boldItalic.fntdata"/><Relationship Id="rId36" Type="http://schemas.openxmlformats.org/officeDocument/2006/relationships/font" Target="fonts/MontserratSemiBold-italic.fntdata"/><Relationship Id="rId39" Type="http://schemas.openxmlformats.org/officeDocument/2006/relationships/font" Target="fonts/PlayfairDisplay-bold.fntdata"/><Relationship Id="rId38" Type="http://schemas.openxmlformats.org/officeDocument/2006/relationships/font" Target="fonts/PlayfairDisplay-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8"/>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9"/>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3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3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33"/>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33"/>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3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3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3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3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7"/>
          <p:cNvSpPr/>
          <p:nvPr>
            <p:ph idx="2" type="pic"/>
          </p:nvPr>
        </p:nvSpPr>
        <p:spPr>
          <a:xfrm>
            <a:off x="1792288" y="612775"/>
            <a:ext cx="5486400" cy="4114800"/>
          </a:xfrm>
          <a:prstGeom prst="rect">
            <a:avLst/>
          </a:prstGeom>
          <a:noFill/>
          <a:ln>
            <a:noFill/>
          </a:ln>
        </p:spPr>
      </p:sp>
      <p:sp>
        <p:nvSpPr>
          <p:cNvPr id="64" name="Google Shape;64;p3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vi-V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jpg"/><Relationship Id="rId4" Type="http://schemas.openxmlformats.org/officeDocument/2006/relationships/image" Target="../media/image2.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jp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22.png"/><Relationship Id="rId7" Type="http://schemas.openxmlformats.org/officeDocument/2006/relationships/image" Target="../media/image14.png"/><Relationship Id="rId8"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jp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22.png"/><Relationship Id="rId7" Type="http://schemas.openxmlformats.org/officeDocument/2006/relationships/image" Target="../media/image24.png"/><Relationship Id="rId8"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jpg"/><Relationship Id="rId4" Type="http://schemas.openxmlformats.org/officeDocument/2006/relationships/image" Target="../media/image3.png"/><Relationship Id="rId5"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jp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jp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jp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jp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jp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jpg"/><Relationship Id="rId4" Type="http://schemas.openxmlformats.org/officeDocument/2006/relationships/image" Target="../media/image3.png"/><Relationship Id="rId5" Type="http://schemas.openxmlformats.org/officeDocument/2006/relationships/image" Target="../media/image19.png"/><Relationship Id="rId6"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jp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jp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jpg"/><Relationship Id="rId4" Type="http://schemas.openxmlformats.org/officeDocument/2006/relationships/image" Target="../media/image12.jpg"/><Relationship Id="rId5" Type="http://schemas.openxmlformats.org/officeDocument/2006/relationships/image" Target="../media/image23.png"/><Relationship Id="rId6"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jpg"/><Relationship Id="rId4" Type="http://schemas.openxmlformats.org/officeDocument/2006/relationships/image" Target="../media/image4.png"/><Relationship Id="rId5" Type="http://schemas.openxmlformats.org/officeDocument/2006/relationships/image" Target="../media/image12.jpg"/><Relationship Id="rId6"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3.png"/><Relationship Id="rId5"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jpg"/><Relationship Id="rId4" Type="http://schemas.openxmlformats.org/officeDocument/2006/relationships/image" Target="../media/image3.png"/><Relationship Id="rId9"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22.png"/><Relationship Id="rId7" Type="http://schemas.openxmlformats.org/officeDocument/2006/relationships/image" Target="../media/image5.png"/><Relationship Id="rId8"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jpg"/><Relationship Id="rId4" Type="http://schemas.openxmlformats.org/officeDocument/2006/relationships/image" Target="../media/image3.png"/><Relationship Id="rId10" Type="http://schemas.openxmlformats.org/officeDocument/2006/relationships/image" Target="../media/image18.jpg"/><Relationship Id="rId9"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image" Target="../media/image22.png"/><Relationship Id="rId7" Type="http://schemas.openxmlformats.org/officeDocument/2006/relationships/image" Target="../media/image9.png"/><Relationship Id="rId8"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83" name="Shape 83"/>
        <p:cNvGrpSpPr/>
        <p:nvPr/>
      </p:nvGrpSpPr>
      <p:grpSpPr>
        <a:xfrm>
          <a:off x="0" y="0"/>
          <a:ext cx="0" cy="0"/>
          <a:chOff x="0" y="0"/>
          <a:chExt cx="0" cy="0"/>
        </a:xfrm>
      </p:grpSpPr>
      <p:sp>
        <p:nvSpPr>
          <p:cNvPr id="84" name="Google Shape;84;p1"/>
          <p:cNvSpPr/>
          <p:nvPr/>
        </p:nvSpPr>
        <p:spPr>
          <a:xfrm>
            <a:off x="0" y="-573779"/>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p:txBody>
      </p:sp>
      <p:sp>
        <p:nvSpPr>
          <p:cNvPr id="85" name="Google Shape;85;p1"/>
          <p:cNvSpPr/>
          <p:nvPr/>
        </p:nvSpPr>
        <p:spPr>
          <a:xfrm>
            <a:off x="-457200" y="1328078"/>
            <a:ext cx="7089015" cy="8380666"/>
          </a:xfrm>
          <a:custGeom>
            <a:rect b="b" l="l" r="r" t="t"/>
            <a:pathLst>
              <a:path extrusionOk="0" h="8380666" w="7089015">
                <a:moveTo>
                  <a:pt x="0" y="0"/>
                </a:moveTo>
                <a:lnTo>
                  <a:pt x="7089015" y="0"/>
                </a:lnTo>
                <a:lnTo>
                  <a:pt x="7089015" y="8380666"/>
                </a:lnTo>
                <a:lnTo>
                  <a:pt x="0" y="8380666"/>
                </a:lnTo>
                <a:lnTo>
                  <a:pt x="0" y="0"/>
                </a:lnTo>
                <a:close/>
              </a:path>
            </a:pathLst>
          </a:custGeom>
          <a:blipFill rotWithShape="1">
            <a:blip r:embed="rId4">
              <a:alphaModFix/>
            </a:blip>
            <a:stretch>
              <a:fillRect b="0" l="-31331" r="-4611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 name="Google Shape;86;p1"/>
          <p:cNvSpPr txBox="1"/>
          <p:nvPr/>
        </p:nvSpPr>
        <p:spPr>
          <a:xfrm>
            <a:off x="5933614" y="4133510"/>
            <a:ext cx="11861750" cy="1463221"/>
          </a:xfrm>
          <a:prstGeom prst="rect">
            <a:avLst/>
          </a:prstGeom>
          <a:noFill/>
          <a:ln>
            <a:noFill/>
          </a:ln>
        </p:spPr>
        <p:txBody>
          <a:bodyPr anchorCtr="0" anchor="t" bIns="0" lIns="0" spcFirstLastPara="1" rIns="0" wrap="square" tIns="0">
            <a:spAutoFit/>
          </a:bodyPr>
          <a:lstStyle/>
          <a:p>
            <a:pPr indent="0" lvl="0" marL="0" marR="0" rtl="0" algn="ctr">
              <a:lnSpc>
                <a:spcPct val="121916"/>
              </a:lnSpc>
              <a:spcBef>
                <a:spcPts val="0"/>
              </a:spcBef>
              <a:spcAft>
                <a:spcPts val="0"/>
              </a:spcAft>
              <a:buNone/>
            </a:pPr>
            <a:r>
              <a:rPr b="1" lang="vi-VN" sz="4800">
                <a:solidFill>
                  <a:srgbClr val="FFE9C5"/>
                </a:solidFill>
                <a:latin typeface="Playfair Display"/>
                <a:ea typeface="Playfair Display"/>
                <a:cs typeface="Playfair Display"/>
                <a:sym typeface="Playfair Display"/>
              </a:rPr>
              <a:t>FRANCISCO DE PINA VÀ HÀNH TRÌNH CHỮ QUỐC NGỮ </a:t>
            </a:r>
            <a:endParaRPr b="1" sz="4000">
              <a:solidFill>
                <a:srgbClr val="FFE9C5"/>
              </a:solidFill>
              <a:latin typeface="Playfair Display"/>
              <a:ea typeface="Playfair Display"/>
              <a:cs typeface="Playfair Display"/>
              <a:sym typeface="Playfair Display"/>
            </a:endParaRPr>
          </a:p>
        </p:txBody>
      </p:sp>
      <p:sp>
        <p:nvSpPr>
          <p:cNvPr id="87" name="Google Shape;87;p1"/>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1</a:t>
            </a:r>
            <a:endParaRPr/>
          </a:p>
        </p:txBody>
      </p:sp>
      <p:sp>
        <p:nvSpPr>
          <p:cNvPr id="88" name="Google Shape;88;p1"/>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89" name="Google Shape;89;p1"/>
          <p:cNvSpPr txBox="1"/>
          <p:nvPr/>
        </p:nvSpPr>
        <p:spPr>
          <a:xfrm>
            <a:off x="3405858" y="525780"/>
            <a:ext cx="14475622" cy="580390"/>
          </a:xfrm>
          <a:prstGeom prst="rect">
            <a:avLst/>
          </a:prstGeom>
          <a:noFill/>
          <a:ln>
            <a:noFill/>
          </a:ln>
        </p:spPr>
        <p:txBody>
          <a:bodyPr anchorCtr="0" anchor="t" bIns="0" lIns="0" spcFirstLastPara="1" rIns="0" wrap="square" tIns="0">
            <a:spAutoFit/>
          </a:bodyPr>
          <a:lstStyle/>
          <a:p>
            <a:pPr indent="0" lvl="0" marL="0" marR="0" rtl="0" algn="r">
              <a:lnSpc>
                <a:spcPct val="133000"/>
              </a:lnSpc>
              <a:spcBef>
                <a:spcPts val="0"/>
              </a:spcBef>
              <a:spcAft>
                <a:spcPts val="0"/>
              </a:spcAft>
              <a:buNone/>
            </a:pPr>
            <a:r>
              <a:rPr lang="vi-VN" sz="3500">
                <a:solidFill>
                  <a:srgbClr val="C8A365"/>
                </a:solidFill>
                <a:latin typeface="Playfair Display"/>
                <a:ea typeface="Playfair Display"/>
                <a:cs typeface="Playfair Display"/>
                <a:sym typeface="Playfair Display"/>
              </a:rPr>
              <a:t>HỘI TÔN VINH VĂN HÓA VIỆT</a:t>
            </a:r>
            <a:endParaRPr/>
          </a:p>
        </p:txBody>
      </p:sp>
      <p:cxnSp>
        <p:nvCxnSpPr>
          <p:cNvPr id="90" name="Google Shape;90;p1"/>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91" name="Google Shape;91;p1"/>
          <p:cNvSpPr txBox="1"/>
          <p:nvPr/>
        </p:nvSpPr>
        <p:spPr>
          <a:xfrm>
            <a:off x="5280546" y="5689380"/>
            <a:ext cx="13030200" cy="1402948"/>
          </a:xfrm>
          <a:prstGeom prst="rect">
            <a:avLst/>
          </a:prstGeom>
          <a:noFill/>
          <a:ln>
            <a:noFill/>
          </a:ln>
        </p:spPr>
        <p:txBody>
          <a:bodyPr anchorCtr="0" anchor="t" bIns="45700" lIns="91425" spcFirstLastPara="1" rIns="91425" wrap="square" tIns="45700">
            <a:spAutoFit/>
          </a:bodyPr>
          <a:lstStyle/>
          <a:p>
            <a:pPr indent="0" lvl="0" marL="0" marR="0" rtl="0" algn="ctr">
              <a:lnSpc>
                <a:spcPct val="162555"/>
              </a:lnSpc>
              <a:spcBef>
                <a:spcPts val="0"/>
              </a:spcBef>
              <a:spcAft>
                <a:spcPts val="0"/>
              </a:spcAft>
              <a:buClr>
                <a:srgbClr val="FFE9C5"/>
              </a:buClr>
              <a:buSzPts val="3600"/>
              <a:buFont typeface="Playfair Display"/>
              <a:buNone/>
            </a:pPr>
            <a:r>
              <a:rPr b="1" i="0" lang="vi-VN" sz="3600" u="none" cap="none" strike="noStrike">
                <a:solidFill>
                  <a:srgbClr val="FFE9C5"/>
                </a:solidFill>
                <a:latin typeface="Playfair Display"/>
                <a:ea typeface="Playfair Display"/>
                <a:cs typeface="Playfair Display"/>
                <a:sym typeface="Playfair Display"/>
              </a:rPr>
              <a:t>NHỊP CẦU VĂN HÓA GIỮA VIỆT NAM VÀ BỒ ĐÀO NHA</a:t>
            </a:r>
            <a:endParaRPr/>
          </a:p>
          <a:p>
            <a:pPr indent="0" lvl="0" marL="0" marR="0" rtl="0" algn="l">
              <a:spcBef>
                <a:spcPts val="0"/>
              </a:spcBef>
              <a:spcAft>
                <a:spcPts val="0"/>
              </a:spcAft>
              <a:buNone/>
            </a:pPr>
            <a:r>
              <a:t/>
            </a:r>
            <a:endParaRPr b="1" sz="3600">
              <a:solidFill>
                <a:schemeClr val="dk1"/>
              </a:solidFill>
              <a:latin typeface="Calibri"/>
              <a:ea typeface="Calibri"/>
              <a:cs typeface="Calibri"/>
              <a:sym typeface="Calibri"/>
            </a:endParaRPr>
          </a:p>
        </p:txBody>
      </p:sp>
      <p:pic>
        <p:nvPicPr>
          <p:cNvPr id="92" name="Google Shape;92;p1"/>
          <p:cNvPicPr preferRelativeResize="0"/>
          <p:nvPr/>
        </p:nvPicPr>
        <p:blipFill rotWithShape="1">
          <a:blip r:embed="rId5">
            <a:alphaModFix/>
          </a:blip>
          <a:srcRect b="0" l="0" r="0" t="0"/>
          <a:stretch/>
        </p:blipFill>
        <p:spPr>
          <a:xfrm>
            <a:off x="561173" y="315594"/>
            <a:ext cx="1377900" cy="133222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378" name="Shape 378"/>
        <p:cNvGrpSpPr/>
        <p:nvPr/>
      </p:nvGrpSpPr>
      <p:grpSpPr>
        <a:xfrm>
          <a:off x="0" y="0"/>
          <a:ext cx="0" cy="0"/>
          <a:chOff x="0" y="0"/>
          <a:chExt cx="0" cy="0"/>
        </a:xfrm>
      </p:grpSpPr>
      <p:sp>
        <p:nvSpPr>
          <p:cNvPr id="379" name="Google Shape;379;p10"/>
          <p:cNvSpPr/>
          <p:nvPr/>
        </p:nvSpPr>
        <p:spPr>
          <a:xfrm>
            <a:off x="0" y="-573779"/>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80" name="Google Shape;380;p10"/>
          <p:cNvGrpSpPr/>
          <p:nvPr/>
        </p:nvGrpSpPr>
        <p:grpSpPr>
          <a:xfrm>
            <a:off x="15201900" y="-188177"/>
            <a:ext cx="3086100" cy="10431661"/>
            <a:chOff x="0" y="-38100"/>
            <a:chExt cx="812800" cy="2747433"/>
          </a:xfrm>
        </p:grpSpPr>
        <p:sp>
          <p:nvSpPr>
            <p:cNvPr id="381" name="Google Shape;381;p10"/>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2" name="Google Shape;382;p10"/>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83" name="Google Shape;383;p10"/>
          <p:cNvGrpSpPr/>
          <p:nvPr/>
        </p:nvGrpSpPr>
        <p:grpSpPr>
          <a:xfrm>
            <a:off x="0" y="-101145"/>
            <a:ext cx="18288000" cy="10388149"/>
            <a:chOff x="0" y="-38100"/>
            <a:chExt cx="4816593" cy="2735973"/>
          </a:xfrm>
        </p:grpSpPr>
        <p:sp>
          <p:nvSpPr>
            <p:cNvPr id="384" name="Google Shape;384;p10"/>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5" name="Google Shape;385;p10"/>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86" name="Google Shape;386;p10"/>
          <p:cNvGrpSpPr/>
          <p:nvPr/>
        </p:nvGrpSpPr>
        <p:grpSpPr>
          <a:xfrm>
            <a:off x="-1379968" y="-144661"/>
            <a:ext cx="3086100" cy="10431661"/>
            <a:chOff x="0" y="-38100"/>
            <a:chExt cx="812800" cy="2747433"/>
          </a:xfrm>
        </p:grpSpPr>
        <p:sp>
          <p:nvSpPr>
            <p:cNvPr id="387" name="Google Shape;387;p10"/>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8" name="Google Shape;388;p10"/>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89" name="Google Shape;389;p10"/>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390" name="Google Shape;390;p10"/>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grpSp>
        <p:nvGrpSpPr>
          <p:cNvPr id="391" name="Google Shape;391;p10"/>
          <p:cNvGrpSpPr/>
          <p:nvPr/>
        </p:nvGrpSpPr>
        <p:grpSpPr>
          <a:xfrm>
            <a:off x="12079596" y="3213409"/>
            <a:ext cx="2931744" cy="2931744"/>
            <a:chOff x="0" y="0"/>
            <a:chExt cx="3908992" cy="3908992"/>
          </a:xfrm>
        </p:grpSpPr>
        <p:sp>
          <p:nvSpPr>
            <p:cNvPr id="392" name="Google Shape;392;p10"/>
            <p:cNvSpPr/>
            <p:nvPr/>
          </p:nvSpPr>
          <p:spPr>
            <a:xfrm>
              <a:off x="193666" y="207670"/>
              <a:ext cx="3492081" cy="3492081"/>
            </a:xfrm>
            <a:custGeom>
              <a:rect b="b" l="l" r="r" t="t"/>
              <a:pathLst>
                <a:path extrusionOk="0" h="3492081" w="3492081">
                  <a:moveTo>
                    <a:pt x="0" y="0"/>
                  </a:moveTo>
                  <a:lnTo>
                    <a:pt x="3492081" y="0"/>
                  </a:lnTo>
                  <a:lnTo>
                    <a:pt x="3492081" y="3492081"/>
                  </a:lnTo>
                  <a:lnTo>
                    <a:pt x="0" y="349208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3" name="Google Shape;393;p10"/>
            <p:cNvSpPr/>
            <p:nvPr/>
          </p:nvSpPr>
          <p:spPr>
            <a:xfrm>
              <a:off x="203069" y="207670"/>
              <a:ext cx="3492081" cy="3492081"/>
            </a:xfrm>
            <a:custGeom>
              <a:rect b="b" l="l" r="r" t="t"/>
              <a:pathLst>
                <a:path extrusionOk="0" h="3492081" w="3492081">
                  <a:moveTo>
                    <a:pt x="0" y="0"/>
                  </a:moveTo>
                  <a:lnTo>
                    <a:pt x="3492081" y="0"/>
                  </a:lnTo>
                  <a:lnTo>
                    <a:pt x="3492081" y="3492081"/>
                  </a:lnTo>
                  <a:lnTo>
                    <a:pt x="0" y="349208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4" name="Google Shape;394;p10"/>
            <p:cNvSpPr/>
            <p:nvPr/>
          </p:nvSpPr>
          <p:spPr>
            <a:xfrm>
              <a:off x="203069" y="207670"/>
              <a:ext cx="3492081" cy="3492081"/>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5">
                <a:alphaModFix amt="18999"/>
              </a:blip>
              <a:stretch>
                <a:fillRect b="0" l="-38889" r="-3888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5" name="Google Shape;395;p10"/>
            <p:cNvSpPr/>
            <p:nvPr/>
          </p:nvSpPr>
          <p:spPr>
            <a:xfrm>
              <a:off x="0" y="0"/>
              <a:ext cx="3908992" cy="3908992"/>
            </a:xfrm>
            <a:custGeom>
              <a:rect b="b" l="l" r="r" t="t"/>
              <a:pathLst>
                <a:path extrusionOk="0" h="3908992" w="3908992">
                  <a:moveTo>
                    <a:pt x="0" y="0"/>
                  </a:moveTo>
                  <a:lnTo>
                    <a:pt x="3908992" y="0"/>
                  </a:lnTo>
                  <a:lnTo>
                    <a:pt x="3908992" y="3908992"/>
                  </a:lnTo>
                  <a:lnTo>
                    <a:pt x="0" y="3908992"/>
                  </a:lnTo>
                  <a:lnTo>
                    <a:pt x="0" y="0"/>
                  </a:lnTo>
                  <a:close/>
                </a:path>
              </a:pathLst>
            </a:custGeom>
            <a:blipFill rotWithShape="1">
              <a:blip r:embed="rId6">
                <a:alphaModFix amt="85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6" name="Google Shape;396;p10"/>
            <p:cNvSpPr/>
            <p:nvPr/>
          </p:nvSpPr>
          <p:spPr>
            <a:xfrm>
              <a:off x="336709" y="336709"/>
              <a:ext cx="3235574" cy="3235574"/>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7">
                <a:alphaModFix/>
              </a:blip>
              <a:stretch>
                <a:fillRect b="0" l="-113" r="-113"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97" name="Google Shape;397;p10"/>
          <p:cNvGrpSpPr/>
          <p:nvPr/>
        </p:nvGrpSpPr>
        <p:grpSpPr>
          <a:xfrm>
            <a:off x="3126446" y="3213409"/>
            <a:ext cx="3045063" cy="3045063"/>
            <a:chOff x="0" y="0"/>
            <a:chExt cx="4060084" cy="4060084"/>
          </a:xfrm>
        </p:grpSpPr>
        <p:sp>
          <p:nvSpPr>
            <p:cNvPr id="398" name="Google Shape;398;p10"/>
            <p:cNvSpPr/>
            <p:nvPr/>
          </p:nvSpPr>
          <p:spPr>
            <a:xfrm>
              <a:off x="201152" y="215697"/>
              <a:ext cx="3627059" cy="3627059"/>
            </a:xfrm>
            <a:custGeom>
              <a:rect b="b" l="l" r="r" t="t"/>
              <a:pathLst>
                <a:path extrusionOk="0" h="3627059" w="3627059">
                  <a:moveTo>
                    <a:pt x="0" y="0"/>
                  </a:moveTo>
                  <a:lnTo>
                    <a:pt x="3627058" y="0"/>
                  </a:lnTo>
                  <a:lnTo>
                    <a:pt x="3627058" y="3627059"/>
                  </a:lnTo>
                  <a:lnTo>
                    <a:pt x="0" y="3627059"/>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9" name="Google Shape;399;p10"/>
            <p:cNvSpPr/>
            <p:nvPr/>
          </p:nvSpPr>
          <p:spPr>
            <a:xfrm>
              <a:off x="210918" y="215697"/>
              <a:ext cx="3627059" cy="3627059"/>
            </a:xfrm>
            <a:custGeom>
              <a:rect b="b" l="l" r="r" t="t"/>
              <a:pathLst>
                <a:path extrusionOk="0" h="3627059" w="3627059">
                  <a:moveTo>
                    <a:pt x="0" y="0"/>
                  </a:moveTo>
                  <a:lnTo>
                    <a:pt x="3627059" y="0"/>
                  </a:lnTo>
                  <a:lnTo>
                    <a:pt x="3627059" y="3627059"/>
                  </a:lnTo>
                  <a:lnTo>
                    <a:pt x="0" y="3627059"/>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0" name="Google Shape;400;p10"/>
            <p:cNvSpPr/>
            <p:nvPr/>
          </p:nvSpPr>
          <p:spPr>
            <a:xfrm>
              <a:off x="210918" y="215697"/>
              <a:ext cx="3627059" cy="3627059"/>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5">
                <a:alphaModFix amt="18999"/>
              </a:blip>
              <a:stretch>
                <a:fillRect b="0" l="-38889" r="-3888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1" name="Google Shape;401;p10"/>
            <p:cNvSpPr/>
            <p:nvPr/>
          </p:nvSpPr>
          <p:spPr>
            <a:xfrm>
              <a:off x="0" y="0"/>
              <a:ext cx="4060084" cy="4060084"/>
            </a:xfrm>
            <a:custGeom>
              <a:rect b="b" l="l" r="r" t="t"/>
              <a:pathLst>
                <a:path extrusionOk="0" h="4060084" w="4060084">
                  <a:moveTo>
                    <a:pt x="0" y="0"/>
                  </a:moveTo>
                  <a:lnTo>
                    <a:pt x="4060084" y="0"/>
                  </a:lnTo>
                  <a:lnTo>
                    <a:pt x="4060084" y="4060084"/>
                  </a:lnTo>
                  <a:lnTo>
                    <a:pt x="0" y="4060084"/>
                  </a:lnTo>
                  <a:lnTo>
                    <a:pt x="0" y="0"/>
                  </a:lnTo>
                  <a:close/>
                </a:path>
              </a:pathLst>
            </a:custGeom>
            <a:blipFill rotWithShape="1">
              <a:blip r:embed="rId6">
                <a:alphaModFix amt="85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2" name="Google Shape;402;p10"/>
            <p:cNvSpPr/>
            <p:nvPr/>
          </p:nvSpPr>
          <p:spPr>
            <a:xfrm>
              <a:off x="349724" y="349724"/>
              <a:ext cx="3360637" cy="3360637"/>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03" name="Google Shape;403;p10"/>
          <p:cNvGrpSpPr/>
          <p:nvPr/>
        </p:nvGrpSpPr>
        <p:grpSpPr>
          <a:xfrm>
            <a:off x="10726986" y="6677966"/>
            <a:ext cx="5808414" cy="881662"/>
            <a:chOff x="0" y="0"/>
            <a:chExt cx="7744552" cy="1175549"/>
          </a:xfrm>
        </p:grpSpPr>
        <p:sp>
          <p:nvSpPr>
            <p:cNvPr id="404" name="Google Shape;404;p10"/>
            <p:cNvSpPr/>
            <p:nvPr/>
          </p:nvSpPr>
          <p:spPr>
            <a:xfrm>
              <a:off x="0" y="0"/>
              <a:ext cx="7744552" cy="1175549"/>
            </a:xfrm>
            <a:custGeom>
              <a:rect b="b" l="l" r="r" t="t"/>
              <a:pathLst>
                <a:path extrusionOk="0" h="146871" w="967590">
                  <a:moveTo>
                    <a:pt x="0" y="0"/>
                  </a:moveTo>
                  <a:lnTo>
                    <a:pt x="967590" y="0"/>
                  </a:lnTo>
                  <a:lnTo>
                    <a:pt x="967590" y="146871"/>
                  </a:lnTo>
                  <a:lnTo>
                    <a:pt x="0" y="146871"/>
                  </a:lnTo>
                  <a:close/>
                </a:path>
              </a:pathLst>
            </a:custGeom>
            <a:gradFill>
              <a:gsLst>
                <a:gs pos="0">
                  <a:srgbClr val="BB7F0B"/>
                </a:gs>
                <a:gs pos="50000">
                  <a:srgbClr val="F1AB23"/>
                </a:gs>
                <a:gs pos="100000">
                  <a:srgbClr val="BB7F0B"/>
                </a:gs>
              </a:gsLst>
              <a:path path="circle">
                <a:fillToRect b="100%" l="0%" r="100%" t="0%"/>
              </a:path>
              <a:tileRect b="0%" l="-100%" r="0%" t="-10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5" name="Google Shape;405;p10"/>
            <p:cNvSpPr txBox="1"/>
            <p:nvPr/>
          </p:nvSpPr>
          <p:spPr>
            <a:xfrm>
              <a:off x="0" y="147689"/>
              <a:ext cx="7744552" cy="793163"/>
            </a:xfrm>
            <a:prstGeom prst="rect">
              <a:avLst/>
            </a:prstGeom>
            <a:noFill/>
            <a:ln>
              <a:noFill/>
            </a:ln>
          </p:spPr>
          <p:txBody>
            <a:bodyPr anchorCtr="0" anchor="t" bIns="0" lIns="0" spcFirstLastPara="1" rIns="0" wrap="square" tIns="0">
              <a:spAutoFit/>
            </a:bodyPr>
            <a:lstStyle/>
            <a:p>
              <a:pPr indent="0" lvl="0" marL="0" marR="0" rtl="0" algn="ctr">
                <a:lnSpc>
                  <a:spcPct val="150060"/>
                </a:lnSpc>
                <a:spcBef>
                  <a:spcPts val="0"/>
                </a:spcBef>
                <a:spcAft>
                  <a:spcPts val="0"/>
                </a:spcAft>
                <a:buNone/>
              </a:pPr>
              <a:r>
                <a:rPr b="1" lang="vi-VN" sz="1652">
                  <a:solidFill>
                    <a:srgbClr val="FFFFFF"/>
                  </a:solidFill>
                  <a:latin typeface="Montserrat"/>
                  <a:ea typeface="Montserrat"/>
                  <a:cs typeface="Montserrat"/>
                  <a:sym typeface="Montserrat"/>
                </a:rPr>
                <a:t>TỔ CHỨC VĂN HÓA NGHỆ THUẬT GIÁO DỤC VÀ PHÁT TRIỂN VĂN HÓA ICEP - HANOI CLASSY</a:t>
              </a:r>
              <a:endParaRPr/>
            </a:p>
          </p:txBody>
        </p:sp>
      </p:grpSp>
      <p:grpSp>
        <p:nvGrpSpPr>
          <p:cNvPr id="406" name="Google Shape;406;p10"/>
          <p:cNvGrpSpPr/>
          <p:nvPr/>
        </p:nvGrpSpPr>
        <p:grpSpPr>
          <a:xfrm>
            <a:off x="2106182" y="6805861"/>
            <a:ext cx="5085591" cy="625872"/>
            <a:chOff x="0" y="0"/>
            <a:chExt cx="6780788" cy="834495"/>
          </a:xfrm>
        </p:grpSpPr>
        <p:sp>
          <p:nvSpPr>
            <p:cNvPr id="407" name="Google Shape;407;p10"/>
            <p:cNvSpPr/>
            <p:nvPr/>
          </p:nvSpPr>
          <p:spPr>
            <a:xfrm>
              <a:off x="0" y="0"/>
              <a:ext cx="6780788" cy="834495"/>
            </a:xfrm>
            <a:custGeom>
              <a:rect b="b" l="l" r="r" t="t"/>
              <a:pathLst>
                <a:path extrusionOk="0" h="92580" w="752266">
                  <a:moveTo>
                    <a:pt x="0" y="0"/>
                  </a:moveTo>
                  <a:lnTo>
                    <a:pt x="752266" y="0"/>
                  </a:lnTo>
                  <a:lnTo>
                    <a:pt x="752266" y="92580"/>
                  </a:lnTo>
                  <a:lnTo>
                    <a:pt x="0" y="92580"/>
                  </a:lnTo>
                  <a:close/>
                </a:path>
              </a:pathLst>
            </a:custGeom>
            <a:gradFill>
              <a:gsLst>
                <a:gs pos="0">
                  <a:srgbClr val="BB7F0B"/>
                </a:gs>
                <a:gs pos="50000">
                  <a:srgbClr val="F1AB23"/>
                </a:gs>
                <a:gs pos="100000">
                  <a:srgbClr val="BB7F0B"/>
                </a:gs>
              </a:gsLst>
              <a:path path="circle">
                <a:fillToRect b="100%" l="0%" r="100%" t="0%"/>
              </a:path>
              <a:tileRect b="0%" l="-100%" r="0%" t="-10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8" name="Google Shape;408;p10"/>
            <p:cNvSpPr txBox="1"/>
            <p:nvPr/>
          </p:nvSpPr>
          <p:spPr>
            <a:xfrm>
              <a:off x="0" y="172332"/>
              <a:ext cx="6780788" cy="420148"/>
            </a:xfrm>
            <a:prstGeom prst="rect">
              <a:avLst/>
            </a:prstGeom>
            <a:noFill/>
            <a:ln>
              <a:noFill/>
            </a:ln>
          </p:spPr>
          <p:txBody>
            <a:bodyPr anchorCtr="0" anchor="t" bIns="0" lIns="0" spcFirstLastPara="1" rIns="0" wrap="square" tIns="0">
              <a:spAutoFit/>
            </a:bodyPr>
            <a:lstStyle/>
            <a:p>
              <a:pPr indent="0" lvl="0" marL="0" marR="0" rtl="0" algn="ctr">
                <a:lnSpc>
                  <a:spcPct val="150026"/>
                </a:lnSpc>
                <a:spcBef>
                  <a:spcPts val="0"/>
                </a:spcBef>
                <a:spcAft>
                  <a:spcPts val="0"/>
                </a:spcAft>
                <a:buNone/>
              </a:pPr>
              <a:r>
                <a:rPr b="1" lang="vi-VN" sz="1861">
                  <a:solidFill>
                    <a:srgbClr val="FFFFFF"/>
                  </a:solidFill>
                  <a:latin typeface="Montserrat"/>
                  <a:ea typeface="Montserrat"/>
                  <a:cs typeface="Montserrat"/>
                  <a:sym typeface="Montserrat"/>
                </a:rPr>
                <a:t>QUỸ TÔN VINH CHỮ QUỐC NGỮ</a:t>
              </a:r>
              <a:endParaRPr/>
            </a:p>
          </p:txBody>
        </p:sp>
      </p:grpSp>
      <p:sp>
        <p:nvSpPr>
          <p:cNvPr id="409" name="Google Shape;409;p10"/>
          <p:cNvSpPr txBox="1"/>
          <p:nvPr/>
        </p:nvSpPr>
        <p:spPr>
          <a:xfrm>
            <a:off x="543537" y="9149017"/>
            <a:ext cx="8261379" cy="562990"/>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3400">
                <a:solidFill>
                  <a:srgbClr val="C8A365"/>
                </a:solidFill>
                <a:latin typeface="Playfair Display"/>
                <a:ea typeface="Playfair Display"/>
                <a:cs typeface="Playfair Display"/>
                <a:sym typeface="Playfair Display"/>
              </a:rPr>
              <a:t>KHỐI DI SẢN, TÔN GIÁO &amp; GIÁO DỤC</a:t>
            </a:r>
            <a:endParaRPr/>
          </a:p>
        </p:txBody>
      </p:sp>
      <p:sp>
        <p:nvSpPr>
          <p:cNvPr id="410" name="Google Shape;410;p10"/>
          <p:cNvSpPr/>
          <p:nvPr/>
        </p:nvSpPr>
        <p:spPr>
          <a:xfrm>
            <a:off x="5973305" y="1321557"/>
            <a:ext cx="6335699" cy="3136283"/>
          </a:xfrm>
          <a:custGeom>
            <a:rect b="b" l="l" r="r" t="t"/>
            <a:pathLst>
              <a:path extrusionOk="0" h="3136283" w="6335699">
                <a:moveTo>
                  <a:pt x="0" y="0"/>
                </a:moveTo>
                <a:lnTo>
                  <a:pt x="6335699" y="0"/>
                </a:lnTo>
                <a:lnTo>
                  <a:pt x="6335699" y="3136283"/>
                </a:lnTo>
                <a:lnTo>
                  <a:pt x="0" y="313628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411" name="Google Shape;411;p10"/>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412" name="Google Shape;412;p10"/>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9</a:t>
            </a:r>
            <a:endParaRPr/>
          </a:p>
        </p:txBody>
      </p:sp>
      <p:sp>
        <p:nvSpPr>
          <p:cNvPr id="413" name="Google Shape;413;p10"/>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414" name="Google Shape;414;p10"/>
          <p:cNvSpPr txBox="1"/>
          <p:nvPr/>
        </p:nvSpPr>
        <p:spPr>
          <a:xfrm>
            <a:off x="2345589" y="257297"/>
            <a:ext cx="14189811" cy="1000980"/>
          </a:xfrm>
          <a:prstGeom prst="rect">
            <a:avLst/>
          </a:prstGeom>
          <a:noFill/>
          <a:ln>
            <a:noFill/>
          </a:ln>
        </p:spPr>
        <p:txBody>
          <a:bodyPr anchorCtr="0" anchor="t" bIns="0" lIns="0" spcFirstLastPara="1" rIns="0" wrap="square" tIns="0">
            <a:spAutoFit/>
          </a:bodyPr>
          <a:lstStyle/>
          <a:p>
            <a:pPr indent="0" lvl="0" marL="0" marR="0" rtl="0" algn="ctr">
              <a:lnSpc>
                <a:spcPct val="144083"/>
              </a:lnSpc>
              <a:spcBef>
                <a:spcPts val="0"/>
              </a:spcBef>
              <a:spcAft>
                <a:spcPts val="0"/>
              </a:spcAft>
              <a:buNone/>
            </a:pPr>
            <a:r>
              <a:rPr lang="vi-VN" sz="6000" u="none" strike="noStrike">
                <a:solidFill>
                  <a:srgbClr val="C8A365"/>
                </a:solidFill>
                <a:latin typeface="Playfair Display"/>
                <a:ea typeface="Playfair Display"/>
                <a:cs typeface="Playfair Display"/>
                <a:sym typeface="Playfair Display"/>
              </a:rPr>
              <a:t>ĐỐI TÁC </a:t>
            </a:r>
            <a:r>
              <a:rPr lang="vi-VN" sz="6000">
                <a:solidFill>
                  <a:srgbClr val="C8A365"/>
                </a:solidFill>
                <a:latin typeface="Playfair Display"/>
                <a:ea typeface="Playfair Display"/>
                <a:cs typeface="Playfair Display"/>
                <a:sym typeface="Playfair Display"/>
              </a:rPr>
              <a:t>THAM GIA VÀ </a:t>
            </a:r>
            <a:r>
              <a:rPr lang="vi-VN" sz="6000" u="none" strike="noStrike">
                <a:solidFill>
                  <a:srgbClr val="C8A365"/>
                </a:solidFill>
                <a:latin typeface="Playfair Display"/>
                <a:ea typeface="Playfair Display"/>
                <a:cs typeface="Playfair Display"/>
                <a:sym typeface="Playfair Display"/>
              </a:rPr>
              <a:t>ĐỒNG HÀNH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418" name="Shape 418"/>
        <p:cNvGrpSpPr/>
        <p:nvPr/>
      </p:nvGrpSpPr>
      <p:grpSpPr>
        <a:xfrm>
          <a:off x="0" y="0"/>
          <a:ext cx="0" cy="0"/>
          <a:chOff x="0" y="0"/>
          <a:chExt cx="0" cy="0"/>
        </a:xfrm>
      </p:grpSpPr>
      <p:sp>
        <p:nvSpPr>
          <p:cNvPr id="419" name="Google Shape;419;p11"/>
          <p:cNvSpPr/>
          <p:nvPr/>
        </p:nvSpPr>
        <p:spPr>
          <a:xfrm>
            <a:off x="0" y="-573779"/>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20" name="Google Shape;420;p11"/>
          <p:cNvGrpSpPr/>
          <p:nvPr/>
        </p:nvGrpSpPr>
        <p:grpSpPr>
          <a:xfrm>
            <a:off x="15201900" y="-188177"/>
            <a:ext cx="3086100" cy="10431661"/>
            <a:chOff x="0" y="-38100"/>
            <a:chExt cx="812800" cy="2747433"/>
          </a:xfrm>
        </p:grpSpPr>
        <p:sp>
          <p:nvSpPr>
            <p:cNvPr id="421" name="Google Shape;421;p11"/>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2" name="Google Shape;422;p11"/>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23" name="Google Shape;423;p11"/>
          <p:cNvGrpSpPr/>
          <p:nvPr/>
        </p:nvGrpSpPr>
        <p:grpSpPr>
          <a:xfrm>
            <a:off x="0" y="-101145"/>
            <a:ext cx="18288000" cy="10388149"/>
            <a:chOff x="0" y="-38100"/>
            <a:chExt cx="4816593" cy="2735973"/>
          </a:xfrm>
        </p:grpSpPr>
        <p:sp>
          <p:nvSpPr>
            <p:cNvPr id="424" name="Google Shape;424;p11"/>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5" name="Google Shape;425;p11"/>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26" name="Google Shape;426;p11"/>
          <p:cNvGrpSpPr/>
          <p:nvPr/>
        </p:nvGrpSpPr>
        <p:grpSpPr>
          <a:xfrm>
            <a:off x="-1379968" y="-144661"/>
            <a:ext cx="3086100" cy="10431661"/>
            <a:chOff x="0" y="-38100"/>
            <a:chExt cx="812800" cy="2747433"/>
          </a:xfrm>
        </p:grpSpPr>
        <p:sp>
          <p:nvSpPr>
            <p:cNvPr id="427" name="Google Shape;427;p11"/>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8" name="Google Shape;428;p11"/>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29" name="Google Shape;429;p11"/>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430" name="Google Shape;430;p11"/>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431" name="Google Shape;431;p11"/>
          <p:cNvSpPr txBox="1"/>
          <p:nvPr/>
        </p:nvSpPr>
        <p:spPr>
          <a:xfrm>
            <a:off x="622391" y="9138958"/>
            <a:ext cx="8927754" cy="562991"/>
          </a:xfrm>
          <a:prstGeom prst="rect">
            <a:avLst/>
          </a:prstGeom>
          <a:noFill/>
          <a:ln>
            <a:noFill/>
          </a:ln>
        </p:spPr>
        <p:txBody>
          <a:bodyPr anchorCtr="0" anchor="t" bIns="0" lIns="0" spcFirstLastPara="1" rIns="0" wrap="square" tIns="0">
            <a:spAutoFit/>
          </a:bodyPr>
          <a:lstStyle/>
          <a:p>
            <a:pPr indent="0" lvl="0" marL="0" marR="0" rtl="0" algn="l">
              <a:lnSpc>
                <a:spcPct val="133000"/>
              </a:lnSpc>
              <a:spcBef>
                <a:spcPts val="0"/>
              </a:spcBef>
              <a:spcAft>
                <a:spcPts val="0"/>
              </a:spcAft>
              <a:buNone/>
            </a:pPr>
            <a:r>
              <a:rPr lang="vi-VN" sz="3400">
                <a:solidFill>
                  <a:srgbClr val="C8A365"/>
                </a:solidFill>
                <a:latin typeface="Playfair Display"/>
                <a:ea typeface="Playfair Display"/>
                <a:cs typeface="Playfair Display"/>
                <a:sym typeface="Playfair Display"/>
              </a:rPr>
              <a:t>KHỐI HIỆP HỘI &amp; TỔ CHỨC QUỐC TẾ</a:t>
            </a:r>
            <a:endParaRPr/>
          </a:p>
        </p:txBody>
      </p:sp>
      <p:sp>
        <p:nvSpPr>
          <p:cNvPr id="432" name="Google Shape;432;p11"/>
          <p:cNvSpPr/>
          <p:nvPr/>
        </p:nvSpPr>
        <p:spPr>
          <a:xfrm>
            <a:off x="2478943" y="6643739"/>
            <a:ext cx="4779274" cy="588174"/>
          </a:xfrm>
          <a:custGeom>
            <a:rect b="b" l="l" r="r" t="t"/>
            <a:pathLst>
              <a:path extrusionOk="0" h="92580" w="752266">
                <a:moveTo>
                  <a:pt x="0" y="0"/>
                </a:moveTo>
                <a:lnTo>
                  <a:pt x="752266" y="0"/>
                </a:lnTo>
                <a:lnTo>
                  <a:pt x="752266" y="92580"/>
                </a:lnTo>
                <a:lnTo>
                  <a:pt x="0" y="92580"/>
                </a:lnTo>
                <a:close/>
              </a:path>
            </a:pathLst>
          </a:custGeom>
          <a:gradFill>
            <a:gsLst>
              <a:gs pos="0">
                <a:srgbClr val="BB7F0B"/>
              </a:gs>
              <a:gs pos="50000">
                <a:srgbClr val="F1AB23"/>
              </a:gs>
              <a:gs pos="100000">
                <a:srgbClr val="BB7F0B"/>
              </a:gs>
            </a:gsLst>
            <a:path path="circle">
              <a:fillToRect b="100%" l="0%" r="100%" t="0%"/>
            </a:path>
            <a:tileRect b="0%" l="-100%" r="0%" t="-10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3" name="Google Shape;433;p11"/>
          <p:cNvSpPr txBox="1"/>
          <p:nvPr/>
        </p:nvSpPr>
        <p:spPr>
          <a:xfrm>
            <a:off x="2478943" y="6741620"/>
            <a:ext cx="4779274" cy="319713"/>
          </a:xfrm>
          <a:prstGeom prst="rect">
            <a:avLst/>
          </a:prstGeom>
          <a:noFill/>
          <a:ln>
            <a:noFill/>
          </a:ln>
        </p:spPr>
        <p:txBody>
          <a:bodyPr anchorCtr="0" anchor="t" bIns="0" lIns="0" spcFirstLastPara="1" rIns="0" wrap="square" tIns="0">
            <a:spAutoFit/>
          </a:bodyPr>
          <a:lstStyle/>
          <a:p>
            <a:pPr indent="0" lvl="0" marL="0" marR="0" rtl="0" algn="ctr">
              <a:lnSpc>
                <a:spcPct val="149971"/>
              </a:lnSpc>
              <a:spcBef>
                <a:spcPts val="0"/>
              </a:spcBef>
              <a:spcAft>
                <a:spcPts val="0"/>
              </a:spcAft>
              <a:buNone/>
            </a:pPr>
            <a:r>
              <a:rPr b="1" lang="vi-VN" sz="1749">
                <a:solidFill>
                  <a:srgbClr val="FFFFFF"/>
                </a:solidFill>
                <a:latin typeface="Montserrat"/>
                <a:ea typeface="Montserrat"/>
                <a:cs typeface="Montserrat"/>
                <a:sym typeface="Montserrat"/>
              </a:rPr>
              <a:t>HỘI NGƯỜI VIỆT NAM TẠI PHÁP</a:t>
            </a:r>
            <a:endParaRPr/>
          </a:p>
        </p:txBody>
      </p:sp>
      <p:grpSp>
        <p:nvGrpSpPr>
          <p:cNvPr id="434" name="Google Shape;434;p11"/>
          <p:cNvGrpSpPr/>
          <p:nvPr/>
        </p:nvGrpSpPr>
        <p:grpSpPr>
          <a:xfrm>
            <a:off x="3437755" y="3264877"/>
            <a:ext cx="3001998" cy="3001998"/>
            <a:chOff x="0" y="0"/>
            <a:chExt cx="4002664" cy="4002664"/>
          </a:xfrm>
        </p:grpSpPr>
        <p:sp>
          <p:nvSpPr>
            <p:cNvPr id="435" name="Google Shape;435;p11"/>
            <p:cNvSpPr/>
            <p:nvPr/>
          </p:nvSpPr>
          <p:spPr>
            <a:xfrm>
              <a:off x="198307" y="212647"/>
              <a:ext cx="3575763" cy="3575763"/>
            </a:xfrm>
            <a:custGeom>
              <a:rect b="b" l="l" r="r" t="t"/>
              <a:pathLst>
                <a:path extrusionOk="0" h="3575763" w="3575763">
                  <a:moveTo>
                    <a:pt x="0" y="0"/>
                  </a:moveTo>
                  <a:lnTo>
                    <a:pt x="3575763" y="0"/>
                  </a:lnTo>
                  <a:lnTo>
                    <a:pt x="3575763" y="3575763"/>
                  </a:lnTo>
                  <a:lnTo>
                    <a:pt x="0" y="357576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6" name="Google Shape;436;p11"/>
            <p:cNvSpPr/>
            <p:nvPr/>
          </p:nvSpPr>
          <p:spPr>
            <a:xfrm>
              <a:off x="207935" y="212647"/>
              <a:ext cx="3575763" cy="3575763"/>
            </a:xfrm>
            <a:custGeom>
              <a:rect b="b" l="l" r="r" t="t"/>
              <a:pathLst>
                <a:path extrusionOk="0" h="3575763" w="3575763">
                  <a:moveTo>
                    <a:pt x="0" y="0"/>
                  </a:moveTo>
                  <a:lnTo>
                    <a:pt x="3575763" y="0"/>
                  </a:lnTo>
                  <a:lnTo>
                    <a:pt x="3575763" y="3575763"/>
                  </a:lnTo>
                  <a:lnTo>
                    <a:pt x="0" y="357576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7" name="Google Shape;437;p11"/>
            <p:cNvSpPr/>
            <p:nvPr/>
          </p:nvSpPr>
          <p:spPr>
            <a:xfrm>
              <a:off x="207935" y="212647"/>
              <a:ext cx="3575763" cy="3575763"/>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5">
                <a:alphaModFix amt="18999"/>
              </a:blip>
              <a:stretch>
                <a:fillRect b="0" l="-38889" r="-3888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8" name="Google Shape;438;p11"/>
            <p:cNvSpPr/>
            <p:nvPr/>
          </p:nvSpPr>
          <p:spPr>
            <a:xfrm>
              <a:off x="0" y="0"/>
              <a:ext cx="4002664" cy="4002664"/>
            </a:xfrm>
            <a:custGeom>
              <a:rect b="b" l="l" r="r" t="t"/>
              <a:pathLst>
                <a:path extrusionOk="0" h="4002664" w="4002664">
                  <a:moveTo>
                    <a:pt x="0" y="0"/>
                  </a:moveTo>
                  <a:lnTo>
                    <a:pt x="4002664" y="0"/>
                  </a:lnTo>
                  <a:lnTo>
                    <a:pt x="4002664" y="4002664"/>
                  </a:lnTo>
                  <a:lnTo>
                    <a:pt x="0" y="4002664"/>
                  </a:lnTo>
                  <a:lnTo>
                    <a:pt x="0" y="0"/>
                  </a:lnTo>
                  <a:close/>
                </a:path>
              </a:pathLst>
            </a:custGeom>
            <a:blipFill rotWithShape="1">
              <a:blip r:embed="rId6">
                <a:alphaModFix amt="85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9" name="Google Shape;439;p11"/>
            <p:cNvSpPr/>
            <p:nvPr/>
          </p:nvSpPr>
          <p:spPr>
            <a:xfrm>
              <a:off x="344778" y="344778"/>
              <a:ext cx="3313109" cy="3313109"/>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40" name="Google Shape;440;p11"/>
          <p:cNvGrpSpPr/>
          <p:nvPr/>
        </p:nvGrpSpPr>
        <p:grpSpPr>
          <a:xfrm>
            <a:off x="11651519" y="3264877"/>
            <a:ext cx="3001998" cy="3001998"/>
            <a:chOff x="0" y="0"/>
            <a:chExt cx="4002664" cy="4002664"/>
          </a:xfrm>
        </p:grpSpPr>
        <p:sp>
          <p:nvSpPr>
            <p:cNvPr id="441" name="Google Shape;441;p11"/>
            <p:cNvSpPr/>
            <p:nvPr/>
          </p:nvSpPr>
          <p:spPr>
            <a:xfrm>
              <a:off x="198307" y="212647"/>
              <a:ext cx="3575763" cy="3575763"/>
            </a:xfrm>
            <a:custGeom>
              <a:rect b="b" l="l" r="r" t="t"/>
              <a:pathLst>
                <a:path extrusionOk="0" h="3575763" w="3575763">
                  <a:moveTo>
                    <a:pt x="0" y="0"/>
                  </a:moveTo>
                  <a:lnTo>
                    <a:pt x="3575763" y="0"/>
                  </a:lnTo>
                  <a:lnTo>
                    <a:pt x="3575763" y="3575763"/>
                  </a:lnTo>
                  <a:lnTo>
                    <a:pt x="0" y="357576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2" name="Google Shape;442;p11"/>
            <p:cNvSpPr/>
            <p:nvPr/>
          </p:nvSpPr>
          <p:spPr>
            <a:xfrm>
              <a:off x="207935" y="212647"/>
              <a:ext cx="3575763" cy="3575763"/>
            </a:xfrm>
            <a:custGeom>
              <a:rect b="b" l="l" r="r" t="t"/>
              <a:pathLst>
                <a:path extrusionOk="0" h="3575763" w="3575763">
                  <a:moveTo>
                    <a:pt x="0" y="0"/>
                  </a:moveTo>
                  <a:lnTo>
                    <a:pt x="3575763" y="0"/>
                  </a:lnTo>
                  <a:lnTo>
                    <a:pt x="3575763" y="3575763"/>
                  </a:lnTo>
                  <a:lnTo>
                    <a:pt x="0" y="357576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3" name="Google Shape;443;p11"/>
            <p:cNvSpPr/>
            <p:nvPr/>
          </p:nvSpPr>
          <p:spPr>
            <a:xfrm>
              <a:off x="207935" y="212647"/>
              <a:ext cx="3575763" cy="3575763"/>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5">
                <a:alphaModFix amt="18999"/>
              </a:blip>
              <a:stretch>
                <a:fillRect b="0" l="-38889" r="-3888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4" name="Google Shape;444;p11"/>
            <p:cNvSpPr/>
            <p:nvPr/>
          </p:nvSpPr>
          <p:spPr>
            <a:xfrm>
              <a:off x="0" y="0"/>
              <a:ext cx="4002664" cy="4002664"/>
            </a:xfrm>
            <a:custGeom>
              <a:rect b="b" l="l" r="r" t="t"/>
              <a:pathLst>
                <a:path extrusionOk="0" h="4002664" w="4002664">
                  <a:moveTo>
                    <a:pt x="0" y="0"/>
                  </a:moveTo>
                  <a:lnTo>
                    <a:pt x="4002664" y="0"/>
                  </a:lnTo>
                  <a:lnTo>
                    <a:pt x="4002664" y="4002664"/>
                  </a:lnTo>
                  <a:lnTo>
                    <a:pt x="0" y="4002664"/>
                  </a:lnTo>
                  <a:lnTo>
                    <a:pt x="0" y="0"/>
                  </a:lnTo>
                  <a:close/>
                </a:path>
              </a:pathLst>
            </a:custGeom>
            <a:blipFill rotWithShape="1">
              <a:blip r:embed="rId6">
                <a:alphaModFix amt="85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5" name="Google Shape;445;p11"/>
            <p:cNvSpPr/>
            <p:nvPr/>
          </p:nvSpPr>
          <p:spPr>
            <a:xfrm>
              <a:off x="344778" y="344778"/>
              <a:ext cx="3313109" cy="3313109"/>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8">
                <a:alphaModFix/>
              </a:blip>
              <a:stretch>
                <a:fillRect b="-13956" l="-18262" r="-18276" t="-774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46" name="Google Shape;446;p11"/>
          <p:cNvSpPr/>
          <p:nvPr/>
        </p:nvSpPr>
        <p:spPr>
          <a:xfrm>
            <a:off x="10708335" y="6643739"/>
            <a:ext cx="4831354" cy="840533"/>
          </a:xfrm>
          <a:custGeom>
            <a:rect b="b" l="l" r="r" t="t"/>
            <a:pathLst>
              <a:path extrusionOk="0" h="144398" w="829994">
                <a:moveTo>
                  <a:pt x="0" y="0"/>
                </a:moveTo>
                <a:lnTo>
                  <a:pt x="829994" y="0"/>
                </a:lnTo>
                <a:lnTo>
                  <a:pt x="829994" y="144398"/>
                </a:lnTo>
                <a:lnTo>
                  <a:pt x="0" y="144398"/>
                </a:lnTo>
                <a:close/>
              </a:path>
            </a:pathLst>
          </a:custGeom>
          <a:gradFill>
            <a:gsLst>
              <a:gs pos="0">
                <a:srgbClr val="BB7F0B"/>
              </a:gs>
              <a:gs pos="50000">
                <a:srgbClr val="F1AB23"/>
              </a:gs>
              <a:gs pos="100000">
                <a:srgbClr val="BB7F0B"/>
              </a:gs>
            </a:gsLst>
            <a:path path="circle">
              <a:fillToRect b="100%" l="0%" r="100%" t="0%"/>
            </a:path>
            <a:tileRect b="0%" l="-100%" r="0%" t="-10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7" name="Google Shape;447;p11"/>
          <p:cNvSpPr txBox="1"/>
          <p:nvPr/>
        </p:nvSpPr>
        <p:spPr>
          <a:xfrm>
            <a:off x="10708335" y="6738158"/>
            <a:ext cx="4831354" cy="589825"/>
          </a:xfrm>
          <a:prstGeom prst="rect">
            <a:avLst/>
          </a:prstGeom>
          <a:noFill/>
          <a:ln>
            <a:noFill/>
          </a:ln>
        </p:spPr>
        <p:txBody>
          <a:bodyPr anchorCtr="0" anchor="t" bIns="0" lIns="0" spcFirstLastPara="1" rIns="0" wrap="square" tIns="0">
            <a:spAutoFit/>
          </a:bodyPr>
          <a:lstStyle/>
          <a:p>
            <a:pPr indent="0" lvl="0" marL="0" marR="0" rtl="0" algn="ctr">
              <a:lnSpc>
                <a:spcPct val="150062"/>
              </a:lnSpc>
              <a:spcBef>
                <a:spcPts val="0"/>
              </a:spcBef>
              <a:spcAft>
                <a:spcPts val="0"/>
              </a:spcAft>
              <a:buNone/>
            </a:pPr>
            <a:r>
              <a:rPr b="1" lang="vi-VN" sz="1602">
                <a:solidFill>
                  <a:srgbClr val="FFFFFF"/>
                </a:solidFill>
                <a:latin typeface="Montserrat"/>
                <a:ea typeface="Montserrat"/>
                <a:cs typeface="Montserrat"/>
                <a:sym typeface="Montserrat"/>
              </a:rPr>
              <a:t>MOUVEMENT DES CITOYENS FRANÇAIS D'ORIGINE VIETNAMIENNE</a:t>
            </a:r>
            <a:endParaRPr/>
          </a:p>
        </p:txBody>
      </p:sp>
      <p:sp>
        <p:nvSpPr>
          <p:cNvPr id="448" name="Google Shape;448;p11"/>
          <p:cNvSpPr/>
          <p:nvPr/>
        </p:nvSpPr>
        <p:spPr>
          <a:xfrm>
            <a:off x="5976150" y="1321557"/>
            <a:ext cx="6335699" cy="3136283"/>
          </a:xfrm>
          <a:custGeom>
            <a:rect b="b" l="l" r="r" t="t"/>
            <a:pathLst>
              <a:path extrusionOk="0" h="3136283" w="6335699">
                <a:moveTo>
                  <a:pt x="0" y="0"/>
                </a:moveTo>
                <a:lnTo>
                  <a:pt x="6335700" y="0"/>
                </a:lnTo>
                <a:lnTo>
                  <a:pt x="6335700" y="3136283"/>
                </a:lnTo>
                <a:lnTo>
                  <a:pt x="0" y="313628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449" name="Google Shape;449;p11"/>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450" name="Google Shape;450;p11"/>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10</a:t>
            </a:r>
            <a:endParaRPr/>
          </a:p>
        </p:txBody>
      </p:sp>
      <p:sp>
        <p:nvSpPr>
          <p:cNvPr id="451" name="Google Shape;451;p11"/>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452" name="Google Shape;452;p11"/>
          <p:cNvSpPr txBox="1"/>
          <p:nvPr/>
        </p:nvSpPr>
        <p:spPr>
          <a:xfrm>
            <a:off x="2345589" y="257297"/>
            <a:ext cx="14189811" cy="1000980"/>
          </a:xfrm>
          <a:prstGeom prst="rect">
            <a:avLst/>
          </a:prstGeom>
          <a:noFill/>
          <a:ln>
            <a:noFill/>
          </a:ln>
        </p:spPr>
        <p:txBody>
          <a:bodyPr anchorCtr="0" anchor="t" bIns="0" lIns="0" spcFirstLastPara="1" rIns="0" wrap="square" tIns="0">
            <a:spAutoFit/>
          </a:bodyPr>
          <a:lstStyle/>
          <a:p>
            <a:pPr indent="0" lvl="0" marL="0" marR="0" rtl="0" algn="ctr">
              <a:lnSpc>
                <a:spcPct val="144083"/>
              </a:lnSpc>
              <a:spcBef>
                <a:spcPts val="0"/>
              </a:spcBef>
              <a:spcAft>
                <a:spcPts val="0"/>
              </a:spcAft>
              <a:buNone/>
            </a:pPr>
            <a:r>
              <a:rPr lang="vi-VN" sz="6000" u="none" strike="noStrike">
                <a:solidFill>
                  <a:srgbClr val="C8A365"/>
                </a:solidFill>
                <a:latin typeface="Playfair Display"/>
                <a:ea typeface="Playfair Display"/>
                <a:cs typeface="Playfair Display"/>
                <a:sym typeface="Playfair Display"/>
              </a:rPr>
              <a:t>ĐỐI TÁC </a:t>
            </a:r>
            <a:r>
              <a:rPr lang="vi-VN" sz="6000">
                <a:solidFill>
                  <a:srgbClr val="C8A365"/>
                </a:solidFill>
                <a:latin typeface="Playfair Display"/>
                <a:ea typeface="Playfair Display"/>
                <a:cs typeface="Playfair Display"/>
                <a:sym typeface="Playfair Display"/>
              </a:rPr>
              <a:t>THAM GIA VÀ </a:t>
            </a:r>
            <a:r>
              <a:rPr lang="vi-VN" sz="6000" u="none" strike="noStrike">
                <a:solidFill>
                  <a:srgbClr val="C8A365"/>
                </a:solidFill>
                <a:latin typeface="Playfair Display"/>
                <a:ea typeface="Playfair Display"/>
                <a:cs typeface="Playfair Display"/>
                <a:sym typeface="Playfair Display"/>
              </a:rPr>
              <a:t>ĐỒNG HÀNH</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456" name="Shape 456"/>
        <p:cNvGrpSpPr/>
        <p:nvPr/>
      </p:nvGrpSpPr>
      <p:grpSpPr>
        <a:xfrm>
          <a:off x="0" y="0"/>
          <a:ext cx="0" cy="0"/>
          <a:chOff x="0" y="0"/>
          <a:chExt cx="0" cy="0"/>
        </a:xfrm>
      </p:grpSpPr>
      <p:sp>
        <p:nvSpPr>
          <p:cNvPr id="457" name="Google Shape;457;p12"/>
          <p:cNvSpPr/>
          <p:nvPr/>
        </p:nvSpPr>
        <p:spPr>
          <a:xfrm>
            <a:off x="0" y="-573779"/>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58" name="Google Shape;458;p12"/>
          <p:cNvGrpSpPr/>
          <p:nvPr/>
        </p:nvGrpSpPr>
        <p:grpSpPr>
          <a:xfrm>
            <a:off x="15201900" y="-188177"/>
            <a:ext cx="3086100" cy="10431661"/>
            <a:chOff x="0" y="-38100"/>
            <a:chExt cx="812800" cy="2747433"/>
          </a:xfrm>
        </p:grpSpPr>
        <p:sp>
          <p:nvSpPr>
            <p:cNvPr id="459" name="Google Shape;459;p12"/>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0" name="Google Shape;460;p12"/>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61" name="Google Shape;461;p12"/>
          <p:cNvGrpSpPr/>
          <p:nvPr/>
        </p:nvGrpSpPr>
        <p:grpSpPr>
          <a:xfrm>
            <a:off x="0" y="-101145"/>
            <a:ext cx="18288000" cy="10388149"/>
            <a:chOff x="0" y="-38100"/>
            <a:chExt cx="4816593" cy="2735973"/>
          </a:xfrm>
        </p:grpSpPr>
        <p:sp>
          <p:nvSpPr>
            <p:cNvPr id="462" name="Google Shape;462;p12"/>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3" name="Google Shape;463;p12"/>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64" name="Google Shape;464;p12"/>
          <p:cNvGrpSpPr/>
          <p:nvPr/>
        </p:nvGrpSpPr>
        <p:grpSpPr>
          <a:xfrm>
            <a:off x="-1379968" y="-144661"/>
            <a:ext cx="3086100" cy="10431661"/>
            <a:chOff x="0" y="-38100"/>
            <a:chExt cx="812800" cy="2747433"/>
          </a:xfrm>
        </p:grpSpPr>
        <p:sp>
          <p:nvSpPr>
            <p:cNvPr id="465" name="Google Shape;465;p12"/>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6" name="Google Shape;466;p12"/>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67" name="Google Shape;467;p12"/>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468" name="Google Shape;468;p12"/>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469" name="Google Shape;469;p12"/>
          <p:cNvSpPr txBox="1"/>
          <p:nvPr/>
        </p:nvSpPr>
        <p:spPr>
          <a:xfrm>
            <a:off x="1576736" y="1750393"/>
            <a:ext cx="9302272" cy="946785"/>
          </a:xfrm>
          <a:prstGeom prst="rect">
            <a:avLst/>
          </a:prstGeom>
          <a:noFill/>
          <a:ln>
            <a:noFill/>
          </a:ln>
        </p:spPr>
        <p:txBody>
          <a:bodyPr anchorCtr="0" anchor="t" bIns="0" lIns="0" spcFirstLastPara="1" rIns="0" wrap="square" tIns="0">
            <a:spAutoFit/>
          </a:bodyPr>
          <a:lstStyle/>
          <a:p>
            <a:pPr indent="0" lvl="0" marL="0" marR="0" rtl="0" algn="just">
              <a:lnSpc>
                <a:spcPct val="180000"/>
              </a:lnSpc>
              <a:spcBef>
                <a:spcPts val="0"/>
              </a:spcBef>
              <a:spcAft>
                <a:spcPts val="0"/>
              </a:spcAft>
              <a:buNone/>
            </a:pPr>
            <a:r>
              <a:rPr b="1" lang="vi-VN" sz="2200">
                <a:solidFill>
                  <a:srgbClr val="F0E4BA"/>
                </a:solidFill>
                <a:latin typeface="Montserrat"/>
                <a:ea typeface="Montserrat"/>
                <a:cs typeface="Montserrat"/>
                <a:sym typeface="Montserrat"/>
              </a:rPr>
              <a:t>Về mặt nhận diện:</a:t>
            </a:r>
            <a:r>
              <a:rPr lang="vi-VN" sz="2200">
                <a:solidFill>
                  <a:srgbClr val="F0E4BA"/>
                </a:solidFill>
                <a:latin typeface="Montserrat"/>
                <a:ea typeface="Montserrat"/>
                <a:cs typeface="Montserrat"/>
                <a:sym typeface="Montserrat"/>
              </a:rPr>
              <a:t> Thương hiệu của doanh nghiệp sẽ được lan tỏa toàn diện trên các kênh truyền thông đa quốc gia. </a:t>
            </a:r>
            <a:endParaRPr/>
          </a:p>
        </p:txBody>
      </p:sp>
      <p:sp>
        <p:nvSpPr>
          <p:cNvPr id="470" name="Google Shape;470;p12"/>
          <p:cNvSpPr/>
          <p:nvPr/>
        </p:nvSpPr>
        <p:spPr>
          <a:xfrm>
            <a:off x="12033150" y="1964355"/>
            <a:ext cx="5226150" cy="6271260"/>
          </a:xfrm>
          <a:custGeom>
            <a:rect b="b" l="l" r="r" t="t"/>
            <a:pathLst>
              <a:path extrusionOk="0" h="13275311" w="11062970">
                <a:moveTo>
                  <a:pt x="6649720" y="0"/>
                </a:moveTo>
                <a:lnTo>
                  <a:pt x="11062970" y="0"/>
                </a:lnTo>
                <a:lnTo>
                  <a:pt x="11062970" y="13275311"/>
                </a:lnTo>
                <a:lnTo>
                  <a:pt x="0" y="13275311"/>
                </a:lnTo>
                <a:lnTo>
                  <a:pt x="0" y="6649720"/>
                </a:lnTo>
                <a:cubicBezTo>
                  <a:pt x="0" y="2976880"/>
                  <a:pt x="2976880" y="0"/>
                  <a:pt x="6649720" y="0"/>
                </a:cubicBezTo>
                <a:close/>
              </a:path>
            </a:pathLst>
          </a:custGeom>
          <a:blipFill rotWithShape="1">
            <a:blip r:embed="rId5">
              <a:alphaModFix/>
            </a:blip>
            <a:stretch>
              <a:fillRect b="0" l="0" r="-21652" t="-17032"/>
            </a:stretch>
          </a:blipFill>
          <a:ln cap="sq" cmpd="sng" w="38100">
            <a:solidFill>
              <a:srgbClr val="C8A365"/>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1" name="Google Shape;471;p12"/>
          <p:cNvSpPr txBox="1"/>
          <p:nvPr/>
        </p:nvSpPr>
        <p:spPr>
          <a:xfrm>
            <a:off x="1565594" y="2801251"/>
            <a:ext cx="9442810" cy="1480342"/>
          </a:xfrm>
          <a:prstGeom prst="rect">
            <a:avLst/>
          </a:prstGeom>
          <a:noFill/>
          <a:ln>
            <a:noFill/>
          </a:ln>
        </p:spPr>
        <p:txBody>
          <a:bodyPr anchorCtr="0" anchor="t" bIns="0" lIns="0" spcFirstLastPara="1" rIns="0" wrap="square" tIns="0">
            <a:spAutoFit/>
          </a:bodyPr>
          <a:lstStyle/>
          <a:p>
            <a:pPr indent="-237491" lvl="1" marL="474981" marR="0" rtl="0" algn="just">
              <a:lnSpc>
                <a:spcPct val="180000"/>
              </a:lnSpc>
              <a:spcBef>
                <a:spcPts val="0"/>
              </a:spcBef>
              <a:spcAft>
                <a:spcPts val="0"/>
              </a:spcAft>
              <a:buClr>
                <a:srgbClr val="F0E4BA"/>
              </a:buClr>
              <a:buSzPts val="2200"/>
              <a:buFont typeface="Arial"/>
              <a:buChar char="•"/>
            </a:pPr>
            <a:r>
              <a:rPr b="0" i="0" lang="vi-VN" sz="2200" u="none" cap="none" strike="noStrike">
                <a:solidFill>
                  <a:srgbClr val="F0E4BA"/>
                </a:solidFill>
                <a:latin typeface="Montserrat"/>
                <a:ea typeface="Montserrat"/>
                <a:cs typeface="Montserrat"/>
                <a:sym typeface="Montserrat"/>
              </a:rPr>
              <a:t>Logo doanh nghiệp được cam kết xuất hiện trang trọng tại các vị trí ưu tiên cao nhất như backdrop chính, toàn bộ ấn phẩm và các báo cáo gửi đến các cơ quan chức năng. </a:t>
            </a:r>
            <a:endParaRPr/>
          </a:p>
        </p:txBody>
      </p:sp>
      <p:sp>
        <p:nvSpPr>
          <p:cNvPr id="472" name="Google Shape;472;p12"/>
          <p:cNvSpPr txBox="1"/>
          <p:nvPr/>
        </p:nvSpPr>
        <p:spPr>
          <a:xfrm>
            <a:off x="1694990" y="6388367"/>
            <a:ext cx="9065764" cy="1993303"/>
          </a:xfrm>
          <a:prstGeom prst="rect">
            <a:avLst/>
          </a:prstGeom>
          <a:noFill/>
          <a:ln>
            <a:noFill/>
          </a:ln>
        </p:spPr>
        <p:txBody>
          <a:bodyPr anchorCtr="0" anchor="t" bIns="0" lIns="0" spcFirstLastPara="1" rIns="0" wrap="square" tIns="0">
            <a:spAutoFit/>
          </a:bodyPr>
          <a:lstStyle/>
          <a:p>
            <a:pPr indent="0" lvl="0" marL="0" marR="0" rtl="0" algn="just">
              <a:lnSpc>
                <a:spcPct val="180000"/>
              </a:lnSpc>
              <a:spcBef>
                <a:spcPts val="0"/>
              </a:spcBef>
              <a:spcAft>
                <a:spcPts val="0"/>
              </a:spcAft>
              <a:buNone/>
            </a:pPr>
            <a:r>
              <a:rPr b="1" lang="vi-VN" sz="2200">
                <a:solidFill>
                  <a:srgbClr val="F0E4BA"/>
                </a:solidFill>
                <a:latin typeface="Montserrat"/>
                <a:ea typeface="Montserrat"/>
                <a:cs typeface="Montserrat"/>
                <a:sym typeface="Montserrat"/>
              </a:rPr>
              <a:t>Về mặt kết nối và mở rộng quốc tế: </a:t>
            </a:r>
            <a:r>
              <a:rPr lang="vi-VN" sz="2200">
                <a:solidFill>
                  <a:srgbClr val="F0E4BA"/>
                </a:solidFill>
                <a:latin typeface="Montserrat"/>
                <a:ea typeface="Montserrat"/>
                <a:cs typeface="Montserrat"/>
                <a:sym typeface="Montserrat"/>
              </a:rPr>
              <a:t>Nhà tài trợ sẽ có cơ hội kết nối với các doanh nghiệp và trao đổi trực tiếp với các chính khách, lãnh đạo thành phố Guarda cùng các đối tác chiến lược của chương trình.</a:t>
            </a:r>
            <a:endParaRPr/>
          </a:p>
        </p:txBody>
      </p:sp>
      <p:sp>
        <p:nvSpPr>
          <p:cNvPr id="473" name="Google Shape;473;p12"/>
          <p:cNvSpPr txBox="1"/>
          <p:nvPr/>
        </p:nvSpPr>
        <p:spPr>
          <a:xfrm>
            <a:off x="1561644" y="4683497"/>
            <a:ext cx="9442810" cy="1442085"/>
          </a:xfrm>
          <a:prstGeom prst="rect">
            <a:avLst/>
          </a:prstGeom>
          <a:noFill/>
          <a:ln>
            <a:noFill/>
          </a:ln>
        </p:spPr>
        <p:txBody>
          <a:bodyPr anchorCtr="0" anchor="t" bIns="0" lIns="0" spcFirstLastPara="1" rIns="0" wrap="square" tIns="0">
            <a:spAutoFit/>
          </a:bodyPr>
          <a:lstStyle/>
          <a:p>
            <a:pPr indent="-237491" lvl="1" marL="474981" marR="0" rtl="0" algn="l">
              <a:lnSpc>
                <a:spcPct val="180000"/>
              </a:lnSpc>
              <a:spcBef>
                <a:spcPts val="0"/>
              </a:spcBef>
              <a:spcAft>
                <a:spcPts val="0"/>
              </a:spcAft>
              <a:buClr>
                <a:srgbClr val="F0E4BA"/>
              </a:buClr>
              <a:buSzPts val="2200"/>
              <a:buFont typeface="Arial"/>
              <a:buChar char="•"/>
            </a:pPr>
            <a:r>
              <a:rPr b="0" i="0" lang="vi-VN" sz="2200" u="none" cap="none" strike="noStrike">
                <a:solidFill>
                  <a:srgbClr val="F0E4BA"/>
                </a:solidFill>
                <a:latin typeface="Montserrat"/>
                <a:ea typeface="Montserrat"/>
                <a:cs typeface="Montserrat"/>
                <a:sym typeface="Montserrat"/>
              </a:rPr>
              <a:t>Tối ưu hóa khả năng tiếp cận công chúng thông qua quầy trưng bày riêng tại các sảnh lớn và tham gia phỏng vấn độc quyền với cơ quan báo chí quốc tế.</a:t>
            </a:r>
            <a:endParaRPr/>
          </a:p>
        </p:txBody>
      </p:sp>
      <p:cxnSp>
        <p:nvCxnSpPr>
          <p:cNvPr id="474" name="Google Shape;474;p12"/>
          <p:cNvCxnSpPr/>
          <p:nvPr/>
        </p:nvCxnSpPr>
        <p:spPr>
          <a:xfrm rot="10800000">
            <a:off x="1211494" y="2148151"/>
            <a:ext cx="7706" cy="4612293"/>
          </a:xfrm>
          <a:prstGeom prst="straightConnector1">
            <a:avLst/>
          </a:prstGeom>
          <a:noFill/>
          <a:ln cap="flat" cmpd="sng" w="9525">
            <a:solidFill>
              <a:srgbClr val="F0E4BA"/>
            </a:solidFill>
            <a:prstDash val="solid"/>
            <a:round/>
            <a:headEnd len="sm" w="sm" type="none"/>
            <a:tailEnd len="sm" w="sm" type="none"/>
          </a:ln>
        </p:spPr>
      </p:cxnSp>
      <p:grpSp>
        <p:nvGrpSpPr>
          <p:cNvPr id="475" name="Google Shape;475;p12"/>
          <p:cNvGrpSpPr/>
          <p:nvPr/>
        </p:nvGrpSpPr>
        <p:grpSpPr>
          <a:xfrm>
            <a:off x="1074527" y="1874218"/>
            <a:ext cx="273933" cy="273933"/>
            <a:chOff x="0" y="0"/>
            <a:chExt cx="812800" cy="812800"/>
          </a:xfrm>
        </p:grpSpPr>
        <p:sp>
          <p:nvSpPr>
            <p:cNvPr id="476" name="Google Shape;476;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7" name="Google Shape;477;p12"/>
            <p:cNvSpPr txBox="1"/>
            <p:nvPr/>
          </p:nvSpPr>
          <p:spPr>
            <a:xfrm>
              <a:off x="76200" y="38100"/>
              <a:ext cx="660400" cy="698500"/>
            </a:xfrm>
            <a:prstGeom prst="rect">
              <a:avLst/>
            </a:prstGeom>
            <a:noFill/>
            <a:ln>
              <a:noFill/>
            </a:ln>
          </p:spPr>
          <p:txBody>
            <a:bodyPr anchorCtr="0" anchor="ctr" bIns="68650" lIns="68650" spcFirstLastPara="1" rIns="68650" wrap="square" tIns="686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78" name="Google Shape;478;p12"/>
          <p:cNvGrpSpPr/>
          <p:nvPr/>
        </p:nvGrpSpPr>
        <p:grpSpPr>
          <a:xfrm>
            <a:off x="1074527" y="6523578"/>
            <a:ext cx="273933" cy="273933"/>
            <a:chOff x="0" y="0"/>
            <a:chExt cx="812800" cy="812800"/>
          </a:xfrm>
        </p:grpSpPr>
        <p:sp>
          <p:nvSpPr>
            <p:cNvPr id="479" name="Google Shape;479;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0" name="Google Shape;480;p12"/>
            <p:cNvSpPr txBox="1"/>
            <p:nvPr/>
          </p:nvSpPr>
          <p:spPr>
            <a:xfrm>
              <a:off x="76200" y="38100"/>
              <a:ext cx="660400" cy="698500"/>
            </a:xfrm>
            <a:prstGeom prst="rect">
              <a:avLst/>
            </a:prstGeom>
            <a:noFill/>
            <a:ln>
              <a:noFill/>
            </a:ln>
          </p:spPr>
          <p:txBody>
            <a:bodyPr anchorCtr="0" anchor="ctr" bIns="68650" lIns="68650" spcFirstLastPara="1" rIns="68650" wrap="square" tIns="686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81" name="Google Shape;481;p12"/>
          <p:cNvSpPr txBox="1"/>
          <p:nvPr/>
        </p:nvSpPr>
        <p:spPr>
          <a:xfrm>
            <a:off x="3775867" y="190759"/>
            <a:ext cx="10736265" cy="1064260"/>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QUYỀN LỢI TỪ DỰ ÁN</a:t>
            </a:r>
            <a:endParaRPr/>
          </a:p>
        </p:txBody>
      </p:sp>
      <p:cxnSp>
        <p:nvCxnSpPr>
          <p:cNvPr id="482" name="Google Shape;482;p12"/>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483" name="Google Shape;483;p12"/>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11</a:t>
            </a:r>
            <a:endParaRPr/>
          </a:p>
        </p:txBody>
      </p:sp>
      <p:sp>
        <p:nvSpPr>
          <p:cNvPr id="484" name="Google Shape;484;p12"/>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485" name="Google Shape;485;p12"/>
          <p:cNvSpPr txBox="1"/>
          <p:nvPr/>
        </p:nvSpPr>
        <p:spPr>
          <a:xfrm>
            <a:off x="732057" y="9148483"/>
            <a:ext cx="8261379" cy="562990"/>
          </a:xfrm>
          <a:prstGeom prst="rect">
            <a:avLst/>
          </a:prstGeom>
          <a:noFill/>
          <a:ln>
            <a:noFill/>
          </a:ln>
        </p:spPr>
        <p:txBody>
          <a:bodyPr anchorCtr="0" anchor="t" bIns="0" lIns="0" spcFirstLastPara="1" rIns="0" wrap="square" tIns="0">
            <a:spAutoFit/>
          </a:bodyPr>
          <a:lstStyle/>
          <a:p>
            <a:pPr indent="0" lvl="0" marL="0" marR="0" rtl="0" algn="l">
              <a:lnSpc>
                <a:spcPct val="133000"/>
              </a:lnSpc>
              <a:spcBef>
                <a:spcPts val="0"/>
              </a:spcBef>
              <a:spcAft>
                <a:spcPts val="0"/>
              </a:spcAft>
              <a:buNone/>
            </a:pPr>
            <a:r>
              <a:rPr lang="vi-VN" sz="3400">
                <a:solidFill>
                  <a:srgbClr val="C8A365"/>
                </a:solidFill>
                <a:latin typeface="Playfair Display"/>
                <a:ea typeface="Playfair Display"/>
                <a:cs typeface="Playfair Display"/>
                <a:sym typeface="Playfair Display"/>
              </a:rPr>
              <a:t>ĐỐI VỚI ĐỐI TÁC TÀI TRỢ</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489" name="Shape 489"/>
        <p:cNvGrpSpPr/>
        <p:nvPr/>
      </p:nvGrpSpPr>
      <p:grpSpPr>
        <a:xfrm>
          <a:off x="0" y="0"/>
          <a:ext cx="0" cy="0"/>
          <a:chOff x="0" y="0"/>
          <a:chExt cx="0" cy="0"/>
        </a:xfrm>
      </p:grpSpPr>
      <p:sp>
        <p:nvSpPr>
          <p:cNvPr id="490" name="Google Shape;490;p13"/>
          <p:cNvSpPr/>
          <p:nvPr/>
        </p:nvSpPr>
        <p:spPr>
          <a:xfrm>
            <a:off x="0" y="-573779"/>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91" name="Google Shape;491;p13"/>
          <p:cNvGrpSpPr/>
          <p:nvPr/>
        </p:nvGrpSpPr>
        <p:grpSpPr>
          <a:xfrm>
            <a:off x="15201900" y="-188177"/>
            <a:ext cx="3086100" cy="10431661"/>
            <a:chOff x="0" y="-38100"/>
            <a:chExt cx="812800" cy="2747433"/>
          </a:xfrm>
        </p:grpSpPr>
        <p:sp>
          <p:nvSpPr>
            <p:cNvPr id="492" name="Google Shape;492;p13"/>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3" name="Google Shape;493;p13"/>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94" name="Google Shape;494;p13"/>
          <p:cNvGrpSpPr/>
          <p:nvPr/>
        </p:nvGrpSpPr>
        <p:grpSpPr>
          <a:xfrm>
            <a:off x="0" y="-101145"/>
            <a:ext cx="18288000" cy="10388149"/>
            <a:chOff x="0" y="-38100"/>
            <a:chExt cx="4816593" cy="2735973"/>
          </a:xfrm>
        </p:grpSpPr>
        <p:sp>
          <p:nvSpPr>
            <p:cNvPr id="495" name="Google Shape;495;p13"/>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6" name="Google Shape;496;p13"/>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97" name="Google Shape;497;p13"/>
          <p:cNvGrpSpPr/>
          <p:nvPr/>
        </p:nvGrpSpPr>
        <p:grpSpPr>
          <a:xfrm>
            <a:off x="-1379968" y="-144661"/>
            <a:ext cx="3086100" cy="10431661"/>
            <a:chOff x="0" y="-38100"/>
            <a:chExt cx="812800" cy="2747433"/>
          </a:xfrm>
        </p:grpSpPr>
        <p:sp>
          <p:nvSpPr>
            <p:cNvPr id="498" name="Google Shape;498;p13"/>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9" name="Google Shape;499;p13"/>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00" name="Google Shape;500;p13"/>
          <p:cNvSpPr/>
          <p:nvPr/>
        </p:nvSpPr>
        <p:spPr>
          <a:xfrm>
            <a:off x="0" y="43516"/>
            <a:ext cx="2237359" cy="1278092"/>
          </a:xfrm>
          <a:custGeom>
            <a:rect b="b" l="l" r="r" t="t"/>
            <a:pathLst>
              <a:path extrusionOk="0" h="1278092" w="2237359">
                <a:moveTo>
                  <a:pt x="0" y="0"/>
                </a:moveTo>
                <a:lnTo>
                  <a:pt x="2237359" y="0"/>
                </a:lnTo>
                <a:lnTo>
                  <a:pt x="2237359" y="1278091"/>
                </a:lnTo>
                <a:lnTo>
                  <a:pt x="0" y="127809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501" name="Google Shape;501;p13"/>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502" name="Google Shape;502;p13"/>
          <p:cNvSpPr txBox="1"/>
          <p:nvPr/>
        </p:nvSpPr>
        <p:spPr>
          <a:xfrm>
            <a:off x="2395314" y="179006"/>
            <a:ext cx="14063897" cy="1064261"/>
          </a:xfrm>
          <a:prstGeom prst="rect">
            <a:avLst/>
          </a:prstGeom>
          <a:noFill/>
          <a:ln>
            <a:noFill/>
          </a:ln>
        </p:spPr>
        <p:txBody>
          <a:bodyPr anchorCtr="0" anchor="t" bIns="0" lIns="0" spcFirstLastPara="1" rIns="0" wrap="square" tIns="0">
            <a:spAutoFit/>
          </a:bodyPr>
          <a:lstStyle/>
          <a:p>
            <a:pPr indent="0" lvl="0" marL="0" marR="0" rtl="0" algn="ctr">
              <a:lnSpc>
                <a:spcPct val="133005"/>
              </a:lnSpc>
              <a:spcBef>
                <a:spcPts val="0"/>
              </a:spcBef>
              <a:spcAft>
                <a:spcPts val="0"/>
              </a:spcAft>
              <a:buNone/>
            </a:pPr>
            <a:r>
              <a:rPr lang="vi-VN" sz="6499">
                <a:solidFill>
                  <a:srgbClr val="C8A365"/>
                </a:solidFill>
                <a:latin typeface="Playfair Display"/>
                <a:ea typeface="Playfair Display"/>
                <a:cs typeface="Playfair Display"/>
                <a:sym typeface="Playfair Display"/>
              </a:rPr>
              <a:t>HỆ THỐNG GÓI TÀI TRỢ</a:t>
            </a:r>
            <a:endParaRPr/>
          </a:p>
        </p:txBody>
      </p:sp>
      <p:sp>
        <p:nvSpPr>
          <p:cNvPr id="503" name="Google Shape;503;p13"/>
          <p:cNvSpPr txBox="1"/>
          <p:nvPr/>
        </p:nvSpPr>
        <p:spPr>
          <a:xfrm>
            <a:off x="17259300" y="9512300"/>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12</a:t>
            </a:r>
            <a:endParaRPr/>
          </a:p>
        </p:txBody>
      </p:sp>
      <p:sp>
        <p:nvSpPr>
          <p:cNvPr id="504" name="Google Shape;504;p13"/>
          <p:cNvSpPr txBox="1"/>
          <p:nvPr/>
        </p:nvSpPr>
        <p:spPr>
          <a:xfrm>
            <a:off x="9283898" y="9475788"/>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graphicFrame>
        <p:nvGraphicFramePr>
          <p:cNvPr id="505" name="Google Shape;505;p13"/>
          <p:cNvGraphicFramePr/>
          <p:nvPr/>
        </p:nvGraphicFramePr>
        <p:xfrm>
          <a:off x="1828789" y="1653448"/>
          <a:ext cx="3000000" cy="3000000"/>
        </p:xfrm>
        <a:graphic>
          <a:graphicData uri="http://schemas.openxmlformats.org/drawingml/2006/table">
            <a:tbl>
              <a:tblPr>
                <a:noFill/>
                <a:tableStyleId>{B7350F84-EC84-4B44-9DD2-D9A26FB56472}</a:tableStyleId>
              </a:tblPr>
              <a:tblGrid>
                <a:gridCol w="5260200"/>
                <a:gridCol w="3355150"/>
                <a:gridCol w="2995125"/>
                <a:gridCol w="3019950"/>
              </a:tblGrid>
              <a:tr h="994150">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QUYỀN LỢI</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KIM CƯƠNG</a:t>
                      </a:r>
                      <a:endParaRPr sz="1100" u="none" cap="none" strike="noStrike"/>
                    </a:p>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(25.000 €)</a:t>
                      </a:r>
                      <a:endParaRPr/>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VÀNG</a:t>
                      </a:r>
                      <a:endParaRPr sz="1100" u="none" cap="none" strike="noStrike"/>
                    </a:p>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(15.000 €)</a:t>
                      </a:r>
                      <a:endParaRPr/>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BẠC</a:t>
                      </a:r>
                      <a:endParaRPr sz="1100" u="none" cap="none" strike="noStrike"/>
                    </a:p>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(10.000 €)</a:t>
                      </a:r>
                      <a:endParaRPr/>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r>
              <a:tr h="911100">
                <a:tc>
                  <a:txBody>
                    <a:bodyPr/>
                    <a:lstStyle/>
                    <a:p>
                      <a:pPr indent="0" lvl="0" marL="0" marR="0" rtl="0" algn="l">
                        <a:lnSpc>
                          <a:spcPct val="138019"/>
                        </a:lnSpc>
                        <a:spcBef>
                          <a:spcPts val="0"/>
                        </a:spcBef>
                        <a:spcAft>
                          <a:spcPts val="0"/>
                        </a:spcAft>
                        <a:buNone/>
                      </a:pPr>
                      <a:r>
                        <a:rPr lang="vi-VN" sz="1999" u="none" cap="none" strike="noStrike">
                          <a:solidFill>
                            <a:srgbClr val="F0E4BA"/>
                          </a:solidFill>
                          <a:latin typeface="Montserrat"/>
                          <a:ea typeface="Montserrat"/>
                          <a:cs typeface="Montserrat"/>
                          <a:sym typeface="Montserrat"/>
                        </a:rPr>
                        <a:t>Danh xưng chính thức</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lang="vi-VN" sz="1999" u="none" cap="none" strike="noStrike">
                          <a:solidFill>
                            <a:srgbClr val="F0E4BA"/>
                          </a:solidFill>
                          <a:latin typeface="Montserrat"/>
                          <a:ea typeface="Montserrat"/>
                          <a:cs typeface="Montserrat"/>
                          <a:sym typeface="Montserrat"/>
                        </a:rPr>
                        <a:t>Đối tác chiến lược</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lang="vi-VN" sz="1999" u="none" cap="none" strike="noStrike">
                          <a:solidFill>
                            <a:srgbClr val="F0E4BA"/>
                          </a:solidFill>
                          <a:latin typeface="Montserrat"/>
                          <a:ea typeface="Montserrat"/>
                          <a:cs typeface="Montserrat"/>
                          <a:sym typeface="Montserrat"/>
                        </a:rPr>
                        <a:t>Đối tác chính</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lang="vi-VN" sz="1999" u="none" cap="none" strike="noStrike">
                          <a:solidFill>
                            <a:srgbClr val="F0E4BA"/>
                          </a:solidFill>
                          <a:latin typeface="Montserrat"/>
                          <a:ea typeface="Montserrat"/>
                          <a:cs typeface="Montserrat"/>
                          <a:sym typeface="Montserrat"/>
                        </a:rPr>
                        <a:t>Đối tác hỗ trợ</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r>
              <a:tr h="610050">
                <a:tc>
                  <a:txBody>
                    <a:bodyPr/>
                    <a:lstStyle/>
                    <a:p>
                      <a:pPr indent="0" lvl="0" marL="0" marR="0" rtl="0" algn="l">
                        <a:lnSpc>
                          <a:spcPct val="138019"/>
                        </a:lnSpc>
                        <a:spcBef>
                          <a:spcPts val="0"/>
                        </a:spcBef>
                        <a:spcAft>
                          <a:spcPts val="0"/>
                        </a:spcAft>
                        <a:buNone/>
                      </a:pPr>
                      <a:r>
                        <a:rPr lang="vi-VN" sz="1999" u="none" cap="none" strike="noStrike">
                          <a:solidFill>
                            <a:srgbClr val="F0E4BA"/>
                          </a:solidFill>
                          <a:latin typeface="Montserrat"/>
                          <a:ea typeface="Montserrat"/>
                          <a:cs typeface="Montserrat"/>
                          <a:sym typeface="Montserrat"/>
                        </a:rPr>
                        <a:t>Số suất tham gia (full package)</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5-10</a:t>
                      </a:r>
                      <a:endParaRPr b="1"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3-5</a:t>
                      </a:r>
                      <a:endParaRPr b="1"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2-3</a:t>
                      </a:r>
                      <a:endParaRPr b="1"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r>
              <a:tr h="610050">
                <a:tc>
                  <a:txBody>
                    <a:bodyPr/>
                    <a:lstStyle/>
                    <a:p>
                      <a:pPr indent="0" lvl="0" marL="0" marR="0" rtl="0" algn="l">
                        <a:lnSpc>
                          <a:spcPct val="138019"/>
                        </a:lnSpc>
                        <a:spcBef>
                          <a:spcPts val="0"/>
                        </a:spcBef>
                        <a:spcAft>
                          <a:spcPts val="0"/>
                        </a:spcAft>
                        <a:buClr>
                          <a:srgbClr val="F0E4BA"/>
                        </a:buClr>
                        <a:buSzPts val="1999"/>
                        <a:buFont typeface="Montserrat"/>
                        <a:buNone/>
                      </a:pPr>
                      <a:r>
                        <a:rPr b="0" i="0" lang="vi-VN" sz="1999" u="none" cap="none" strike="noStrike">
                          <a:solidFill>
                            <a:srgbClr val="F0E4BA"/>
                          </a:solidFill>
                          <a:latin typeface="Montserrat"/>
                          <a:ea typeface="Montserrat"/>
                          <a:cs typeface="Montserrat"/>
                          <a:sym typeface="Montserrat"/>
                        </a:rPr>
                        <a:t>Stall trưng bày</a:t>
                      </a:r>
                      <a:endParaRPr b="0" i="0" sz="1100" u="none" cap="none" strike="noStrike">
                        <a:solidFill>
                          <a:srgbClr val="000000"/>
                        </a:solidFill>
                        <a:latin typeface="Calibri"/>
                        <a:ea typeface="Calibri"/>
                        <a:cs typeface="Calibri"/>
                        <a:sym typeface="Calibri"/>
                      </a:endParaRPr>
                    </a:p>
                    <a:p>
                      <a:pPr indent="0" lvl="0" marL="0" marR="0" rtl="0" algn="l">
                        <a:lnSpc>
                          <a:spcPct val="250818"/>
                        </a:lnSpc>
                        <a:spcBef>
                          <a:spcPts val="0"/>
                        </a:spcBef>
                        <a:spcAft>
                          <a:spcPts val="0"/>
                        </a:spcAft>
                        <a:buNone/>
                      </a:pPr>
                      <a:r>
                        <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3</a:t>
                      </a:r>
                      <a:endParaRPr/>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2</a:t>
                      </a:r>
                      <a:endParaRPr/>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1</a:t>
                      </a:r>
                      <a:endParaRPr/>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r>
              <a:tr h="573950">
                <a:tc>
                  <a:txBody>
                    <a:bodyPr/>
                    <a:lstStyle/>
                    <a:p>
                      <a:pPr indent="0" lvl="0" marL="0" marR="0" rtl="0" algn="l">
                        <a:lnSpc>
                          <a:spcPct val="138019"/>
                        </a:lnSpc>
                        <a:spcBef>
                          <a:spcPts val="0"/>
                        </a:spcBef>
                        <a:spcAft>
                          <a:spcPts val="0"/>
                        </a:spcAft>
                        <a:buNone/>
                      </a:pPr>
                      <a:r>
                        <a:rPr lang="vi-VN" sz="1999" u="none" cap="none" strike="noStrike">
                          <a:solidFill>
                            <a:srgbClr val="F0E4BA"/>
                          </a:solidFill>
                          <a:latin typeface="Montserrat"/>
                          <a:ea typeface="Montserrat"/>
                          <a:cs typeface="Montserrat"/>
                          <a:sym typeface="Montserrat"/>
                        </a:rPr>
                        <a:t>Logo trên backdrop chính</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r>
              <a:tr h="610050">
                <a:tc>
                  <a:txBody>
                    <a:bodyPr/>
                    <a:lstStyle/>
                    <a:p>
                      <a:pPr indent="0" lvl="0" marL="0" marR="0" rtl="0" algn="l">
                        <a:lnSpc>
                          <a:spcPct val="138019"/>
                        </a:lnSpc>
                        <a:spcBef>
                          <a:spcPts val="0"/>
                        </a:spcBef>
                        <a:spcAft>
                          <a:spcPts val="0"/>
                        </a:spcAft>
                        <a:buNone/>
                      </a:pPr>
                      <a:r>
                        <a:rPr lang="vi-VN" sz="1999" u="none" cap="none" strike="noStrike">
                          <a:solidFill>
                            <a:srgbClr val="F0E4BA"/>
                          </a:solidFill>
                          <a:latin typeface="Montserrat"/>
                          <a:ea typeface="Montserrat"/>
                          <a:cs typeface="Montserrat"/>
                          <a:sym typeface="Montserrat"/>
                        </a:rPr>
                        <a:t>Logo trên toàn bộ truyền thông</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r>
              <a:tr h="582175">
                <a:tc>
                  <a:txBody>
                    <a:bodyPr/>
                    <a:lstStyle/>
                    <a:p>
                      <a:pPr indent="0" lvl="0" marL="0" marR="0" rtl="0" algn="l">
                        <a:lnSpc>
                          <a:spcPct val="138019"/>
                        </a:lnSpc>
                        <a:spcBef>
                          <a:spcPts val="0"/>
                        </a:spcBef>
                        <a:spcAft>
                          <a:spcPts val="0"/>
                        </a:spcAft>
                        <a:buNone/>
                      </a:pPr>
                      <a:r>
                        <a:rPr lang="vi-VN" sz="1999" u="none" cap="none" strike="noStrike">
                          <a:solidFill>
                            <a:srgbClr val="F0E4BA"/>
                          </a:solidFill>
                          <a:latin typeface="Montserrat"/>
                          <a:ea typeface="Montserrat"/>
                          <a:cs typeface="Montserrat"/>
                          <a:sym typeface="Montserrat"/>
                        </a:rPr>
                        <a:t>Phát biểu tại lễ khai mạc</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254454"/>
                        </a:lnSpc>
                        <a:spcBef>
                          <a:spcPts val="0"/>
                        </a:spcBef>
                        <a:spcAft>
                          <a:spcPts val="0"/>
                        </a:spcAft>
                        <a:buNone/>
                      </a:pPr>
                      <a:r>
                        <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r>
              <a:tr h="610050">
                <a:tc>
                  <a:txBody>
                    <a:bodyPr/>
                    <a:lstStyle/>
                    <a:p>
                      <a:pPr indent="0" lvl="0" marL="0" marR="0" rtl="0" algn="l">
                        <a:lnSpc>
                          <a:spcPct val="138019"/>
                        </a:lnSpc>
                        <a:spcBef>
                          <a:spcPts val="0"/>
                        </a:spcBef>
                        <a:spcAft>
                          <a:spcPts val="0"/>
                        </a:spcAft>
                        <a:buNone/>
                      </a:pPr>
                      <a:r>
                        <a:rPr lang="vi-VN" sz="1999" u="none" cap="none" strike="noStrike">
                          <a:solidFill>
                            <a:srgbClr val="F0E4BA"/>
                          </a:solidFill>
                          <a:latin typeface="Montserrat"/>
                          <a:ea typeface="Montserrat"/>
                          <a:cs typeface="Montserrat"/>
                          <a:sym typeface="Montserrat"/>
                        </a:rPr>
                        <a:t>Tham gia khu vực VIP ngoại giao</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254454"/>
                        </a:lnSpc>
                        <a:spcBef>
                          <a:spcPts val="0"/>
                        </a:spcBef>
                        <a:spcAft>
                          <a:spcPts val="0"/>
                        </a:spcAft>
                        <a:buNone/>
                      </a:pPr>
                      <a:r>
                        <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r>
              <a:tr h="911100">
                <a:tc>
                  <a:txBody>
                    <a:bodyPr/>
                    <a:lstStyle/>
                    <a:p>
                      <a:pPr indent="0" lvl="0" marL="0" marR="0" rtl="0" algn="l">
                        <a:lnSpc>
                          <a:spcPct val="138019"/>
                        </a:lnSpc>
                        <a:spcBef>
                          <a:spcPts val="0"/>
                        </a:spcBef>
                        <a:spcAft>
                          <a:spcPts val="0"/>
                        </a:spcAft>
                        <a:buNone/>
                      </a:pPr>
                      <a:r>
                        <a:rPr lang="vi-VN" sz="1999" u="none" cap="none" strike="noStrike">
                          <a:solidFill>
                            <a:srgbClr val="F0E4BA"/>
                          </a:solidFill>
                          <a:latin typeface="Montserrat"/>
                          <a:ea typeface="Montserrat"/>
                          <a:cs typeface="Montserrat"/>
                          <a:sym typeface="Montserrat"/>
                        </a:rPr>
                        <a:t>Networking cấp cao (đại sứ, học giả)</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254454"/>
                        </a:lnSpc>
                        <a:spcBef>
                          <a:spcPts val="0"/>
                        </a:spcBef>
                        <a:spcAft>
                          <a:spcPts val="0"/>
                        </a:spcAft>
                        <a:buNone/>
                      </a:pPr>
                      <a:r>
                        <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r>
              <a:tr h="610050">
                <a:tc>
                  <a:txBody>
                    <a:bodyPr/>
                    <a:lstStyle/>
                    <a:p>
                      <a:pPr indent="0" lvl="0" marL="0" marR="0" rtl="0" algn="l">
                        <a:lnSpc>
                          <a:spcPct val="138019"/>
                        </a:lnSpc>
                        <a:spcBef>
                          <a:spcPts val="0"/>
                        </a:spcBef>
                        <a:spcAft>
                          <a:spcPts val="0"/>
                        </a:spcAft>
                        <a:buNone/>
                      </a:pPr>
                      <a:r>
                        <a:rPr lang="vi-VN" sz="1999" u="none" cap="none" strike="noStrike">
                          <a:solidFill>
                            <a:srgbClr val="F0E4BA"/>
                          </a:solidFill>
                          <a:latin typeface="Montserrat"/>
                          <a:ea typeface="Montserrat"/>
                          <a:cs typeface="Montserrat"/>
                          <a:sym typeface="Montserrat"/>
                        </a:rPr>
                        <a:t>Kết nối B2B/B2G theo nhu cầu</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254454"/>
                        </a:lnSpc>
                        <a:spcBef>
                          <a:spcPts val="0"/>
                        </a:spcBef>
                        <a:spcAft>
                          <a:spcPts val="0"/>
                        </a:spcAft>
                        <a:buNone/>
                      </a:pPr>
                      <a:r>
                        <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r>
              <a:tr h="610050">
                <a:tc>
                  <a:txBody>
                    <a:bodyPr/>
                    <a:lstStyle/>
                    <a:p>
                      <a:pPr indent="0" lvl="0" marL="0" marR="0" rtl="0" algn="l">
                        <a:lnSpc>
                          <a:spcPct val="138019"/>
                        </a:lnSpc>
                        <a:spcBef>
                          <a:spcPts val="0"/>
                        </a:spcBef>
                        <a:spcAft>
                          <a:spcPts val="0"/>
                        </a:spcAft>
                        <a:buNone/>
                      </a:pPr>
                      <a:r>
                        <a:rPr lang="vi-VN" sz="1999" u="none" cap="none" strike="noStrike">
                          <a:solidFill>
                            <a:srgbClr val="F0E4BA"/>
                          </a:solidFill>
                          <a:latin typeface="Montserrat"/>
                          <a:ea typeface="Montserrat"/>
                          <a:cs typeface="Montserrat"/>
                          <a:sym typeface="Montserrat"/>
                        </a:rPr>
                        <a:t>Phỏng vấn / truyền thông riêng</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138019"/>
                        </a:lnSpc>
                        <a:spcBef>
                          <a:spcPts val="0"/>
                        </a:spcBef>
                        <a:spcAft>
                          <a:spcPts val="0"/>
                        </a:spcAft>
                        <a:buNone/>
                      </a:pPr>
                      <a:r>
                        <a:rPr b="1" lang="vi-VN" sz="1999" u="none" cap="none" strike="noStrike">
                          <a:solidFill>
                            <a:srgbClr val="F0E4BA"/>
                          </a:solidFill>
                          <a:latin typeface="Montserrat"/>
                          <a:ea typeface="Montserrat"/>
                          <a:cs typeface="Montserrat"/>
                          <a:sym typeface="Montserrat"/>
                        </a:rPr>
                        <a:t>x</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254454"/>
                        </a:lnSpc>
                        <a:spcBef>
                          <a:spcPts val="0"/>
                        </a:spcBef>
                        <a:spcAft>
                          <a:spcPts val="0"/>
                        </a:spcAft>
                        <a:buNone/>
                      </a:pPr>
                      <a:r>
                        <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c>
                  <a:txBody>
                    <a:bodyPr/>
                    <a:lstStyle/>
                    <a:p>
                      <a:pPr indent="0" lvl="0" marL="0" marR="0" rtl="0" algn="ctr">
                        <a:lnSpc>
                          <a:spcPct val="254454"/>
                        </a:lnSpc>
                        <a:spcBef>
                          <a:spcPts val="0"/>
                        </a:spcBef>
                        <a:spcAft>
                          <a:spcPts val="0"/>
                        </a:spcAft>
                        <a:buNone/>
                      </a:pPr>
                      <a:r>
                        <a:t/>
                      </a:r>
                      <a:endParaRPr sz="1100" u="none" cap="none" strike="noStrike"/>
                    </a:p>
                  </a:txBody>
                  <a:tcPr marT="76200" marB="76200" marR="76200" marL="76200" anchor="ctr">
                    <a:lnL cap="flat" cmpd="sng" w="19050">
                      <a:solidFill>
                        <a:srgbClr val="F0E4BA"/>
                      </a:solidFill>
                      <a:prstDash val="solid"/>
                      <a:round/>
                      <a:headEnd len="sm" w="sm" type="none"/>
                      <a:tailEnd len="sm" w="sm" type="none"/>
                    </a:lnL>
                    <a:lnR cap="flat" cmpd="sng" w="19050">
                      <a:solidFill>
                        <a:srgbClr val="F0E4BA"/>
                      </a:solidFill>
                      <a:prstDash val="solid"/>
                      <a:round/>
                      <a:headEnd len="sm" w="sm" type="none"/>
                      <a:tailEnd len="sm" w="sm" type="none"/>
                    </a:lnR>
                    <a:lnT cap="flat" cmpd="sng" w="19050">
                      <a:solidFill>
                        <a:srgbClr val="F0E4BA"/>
                      </a:solidFill>
                      <a:prstDash val="solid"/>
                      <a:round/>
                      <a:headEnd len="sm" w="sm" type="none"/>
                      <a:tailEnd len="sm" w="sm" type="none"/>
                    </a:lnT>
                    <a:lnB cap="flat" cmpd="sng" w="19050">
                      <a:solidFill>
                        <a:srgbClr val="F0E4BA"/>
                      </a:solidFill>
                      <a:prstDash val="solid"/>
                      <a:round/>
                      <a:headEnd len="sm" w="sm" type="none"/>
                      <a:tailEnd len="sm" w="sm" type="none"/>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509" name="Shape 509"/>
        <p:cNvGrpSpPr/>
        <p:nvPr/>
      </p:nvGrpSpPr>
      <p:grpSpPr>
        <a:xfrm>
          <a:off x="0" y="0"/>
          <a:ext cx="0" cy="0"/>
          <a:chOff x="0" y="0"/>
          <a:chExt cx="0" cy="0"/>
        </a:xfrm>
      </p:grpSpPr>
      <p:sp>
        <p:nvSpPr>
          <p:cNvPr id="510" name="Google Shape;510;p14"/>
          <p:cNvSpPr/>
          <p:nvPr/>
        </p:nvSpPr>
        <p:spPr>
          <a:xfrm>
            <a:off x="0" y="-573779"/>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11" name="Google Shape;511;p14"/>
          <p:cNvGrpSpPr/>
          <p:nvPr/>
        </p:nvGrpSpPr>
        <p:grpSpPr>
          <a:xfrm>
            <a:off x="15201900" y="-188177"/>
            <a:ext cx="3086100" cy="10431661"/>
            <a:chOff x="0" y="-38100"/>
            <a:chExt cx="812800" cy="2747433"/>
          </a:xfrm>
        </p:grpSpPr>
        <p:sp>
          <p:nvSpPr>
            <p:cNvPr id="512" name="Google Shape;512;p14"/>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3" name="Google Shape;513;p14"/>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14" name="Google Shape;514;p14"/>
          <p:cNvGrpSpPr/>
          <p:nvPr/>
        </p:nvGrpSpPr>
        <p:grpSpPr>
          <a:xfrm>
            <a:off x="0" y="-101145"/>
            <a:ext cx="18288000" cy="10388149"/>
            <a:chOff x="0" y="-38100"/>
            <a:chExt cx="4816593" cy="2735973"/>
          </a:xfrm>
        </p:grpSpPr>
        <p:sp>
          <p:nvSpPr>
            <p:cNvPr id="515" name="Google Shape;515;p14"/>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6" name="Google Shape;516;p14"/>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17" name="Google Shape;517;p14"/>
          <p:cNvGrpSpPr/>
          <p:nvPr/>
        </p:nvGrpSpPr>
        <p:grpSpPr>
          <a:xfrm>
            <a:off x="-1379968" y="-144661"/>
            <a:ext cx="3086100" cy="10431661"/>
            <a:chOff x="0" y="-38100"/>
            <a:chExt cx="812800" cy="2747433"/>
          </a:xfrm>
        </p:grpSpPr>
        <p:sp>
          <p:nvSpPr>
            <p:cNvPr id="518" name="Google Shape;518;p14"/>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9" name="Google Shape;519;p14"/>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20" name="Google Shape;520;p14"/>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521" name="Google Shape;521;p14"/>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522" name="Google Shape;522;p14"/>
          <p:cNvSpPr txBox="1"/>
          <p:nvPr/>
        </p:nvSpPr>
        <p:spPr>
          <a:xfrm>
            <a:off x="2112051" y="151932"/>
            <a:ext cx="14063897" cy="1064261"/>
          </a:xfrm>
          <a:prstGeom prst="rect">
            <a:avLst/>
          </a:prstGeom>
          <a:noFill/>
          <a:ln>
            <a:noFill/>
          </a:ln>
        </p:spPr>
        <p:txBody>
          <a:bodyPr anchorCtr="0" anchor="t" bIns="0" lIns="0" spcFirstLastPara="1" rIns="0" wrap="square" tIns="0">
            <a:spAutoFit/>
          </a:bodyPr>
          <a:lstStyle/>
          <a:p>
            <a:pPr indent="0" lvl="0" marL="0" marR="0" rtl="0" algn="ctr">
              <a:lnSpc>
                <a:spcPct val="133005"/>
              </a:lnSpc>
              <a:spcBef>
                <a:spcPts val="0"/>
              </a:spcBef>
              <a:spcAft>
                <a:spcPts val="0"/>
              </a:spcAft>
              <a:buNone/>
            </a:pPr>
            <a:r>
              <a:rPr lang="vi-VN" sz="6499">
                <a:solidFill>
                  <a:srgbClr val="C8A365"/>
                </a:solidFill>
                <a:latin typeface="Playfair Display"/>
                <a:ea typeface="Playfair Display"/>
                <a:cs typeface="Playfair Display"/>
                <a:sym typeface="Playfair Display"/>
              </a:rPr>
              <a:t>DỰ TRÙ KINH PHÍ</a:t>
            </a:r>
            <a:endParaRPr/>
          </a:p>
        </p:txBody>
      </p:sp>
      <p:sp>
        <p:nvSpPr>
          <p:cNvPr id="523" name="Google Shape;523;p14"/>
          <p:cNvSpPr txBox="1"/>
          <p:nvPr/>
        </p:nvSpPr>
        <p:spPr>
          <a:xfrm>
            <a:off x="17259300" y="9548812"/>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13</a:t>
            </a:r>
            <a:endParaRPr/>
          </a:p>
        </p:txBody>
      </p:sp>
      <p:sp>
        <p:nvSpPr>
          <p:cNvPr id="524" name="Google Shape;524;p14"/>
          <p:cNvSpPr txBox="1"/>
          <p:nvPr/>
        </p:nvSpPr>
        <p:spPr>
          <a:xfrm>
            <a:off x="9283898" y="9512300"/>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graphicFrame>
        <p:nvGraphicFramePr>
          <p:cNvPr id="525" name="Google Shape;525;p14"/>
          <p:cNvGraphicFramePr/>
          <p:nvPr/>
        </p:nvGraphicFramePr>
        <p:xfrm>
          <a:off x="1782995" y="1578081"/>
          <a:ext cx="3000000" cy="3000000"/>
        </p:xfrm>
        <a:graphic>
          <a:graphicData uri="http://schemas.openxmlformats.org/drawingml/2006/table">
            <a:tbl>
              <a:tblPr>
                <a:noFill/>
                <a:tableStyleId>{B7350F84-EC84-4B44-9DD2-D9A26FB56472}</a:tableStyleId>
              </a:tblPr>
              <a:tblGrid>
                <a:gridCol w="4919925"/>
                <a:gridCol w="7818100"/>
                <a:gridCol w="1984000"/>
              </a:tblGrid>
              <a:tr h="428625">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Hạng mục chính</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Chi tiết hạng mục</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Tổng (€)</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r>
              <a:tr h="428625">
                <a:tc rowSpan="3">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1. Vận chuyển &amp; Di chuyển</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Vé máy bay quốc tế (Võ sĩ, Nghệ nhân, BTC)</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rowSpan="3">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14.500</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9525">
                      <a:solidFill>
                        <a:srgbClr val="D9D9D9"/>
                      </a:solidFill>
                      <a:prstDash val="solid"/>
                      <a:round/>
                      <a:headEnd len="sm" w="sm" type="none"/>
                      <a:tailEnd len="sm" w="sm" type="none"/>
                    </a:lnB>
                  </a:tcPr>
                </a:tc>
              </a:tr>
              <a:tr h="428625">
                <a:tc vMerge="1"/>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Vận chuyển binh khí, đạo cụ, sản phẩm trưng bày</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vMerge="1"/>
              </a:tr>
              <a:tr h="428625">
                <a:tc vMerge="1"/>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Chi phí Visa, bảo hiểm và thủ tục hành chính</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vMerge="1"/>
              </a:tr>
              <a:tr h="504825">
                <a:tc rowSpan="2">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2. Lưu trú &amp; Ẩm thực</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Ăn uống cho Ban Tổ Chức (30 người x 5 ngày x 120 €)</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rowSpan="2">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20.000</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28625">
                <a:tc vMerge="1"/>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Hậu cần sự kiện, nước uống, tiệc nhẹ kết nối</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vMerge="1"/>
              </a:tr>
              <a:tr h="503275">
                <a:tc rowSpan="4">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3. Không gian Văn hóa</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Khu ẩm thực Việt - Bồ (Thiết kế không gian, thuê đầu bếp)</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rowSpan="4">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15.500</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28625">
                <a:tc vMerge="1"/>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Sân khấu biểu diễn Vovinam &amp; Thảm chuyên dụng</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vMerge="1"/>
              </a:tr>
              <a:tr h="428625">
                <a:tc vMerge="1"/>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Khu trải nghiệm Áo dài &amp; Thủ công mỹ nghệ</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vMerge="1"/>
              </a:tr>
              <a:tr h="428625">
                <a:tc vMerge="1"/>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Khu Thư pháp &amp; Trò chơi dân gian Việt - Bồ</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vMerge="1"/>
              </a:tr>
              <a:tr h="547525">
                <a:tc rowSpan="2">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4. Di sản &amp; Ấn phẩm</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Quà tặng &amp; Đồ lưu niệm </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rowSpan="2">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3.500</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28625">
                <a:tc vMerge="1"/>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Biên soạn, in ấn tài liệu học thuật song ngữ</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vMerge="1"/>
              </a:tr>
              <a:tr h="504825">
                <a:tc rowSpan="3">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5. Truyền thông &amp; Dịch thuật</a:t>
                      </a:r>
                      <a:endParaRPr sz="1100" u="none" cap="none" strike="noStrike"/>
                    </a:p>
                    <a:p>
                      <a:pPr indent="0" lvl="0" marL="0" marR="0" rtl="0" algn="ctr">
                        <a:lnSpc>
                          <a:spcPct val="203636"/>
                        </a:lnSpc>
                        <a:spcBef>
                          <a:spcPts val="0"/>
                        </a:spcBef>
                        <a:spcAft>
                          <a:spcPts val="0"/>
                        </a:spcAft>
                        <a:buNone/>
                      </a:pPr>
                      <a:r>
                        <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Ekip sản xuất hình ảnh, video MXH</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rowSpan="3">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6.000</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428625">
                <a:tc vMerge="1"/>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Quảng bá quốc tế &amp; Nhận diện thương hiệu</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vMerge="1"/>
              </a:tr>
              <a:tr h="428625">
                <a:tc vMerge="1"/>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Thông dịch viên hiện trường (Việt-Pháp-Bồ)</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vMerge="1"/>
              </a:tr>
              <a:tr h="504825">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6. Dự phòng (10%)</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9525">
                      <a:solidFill>
                        <a:srgbClr val="D9D9D9"/>
                      </a:solidFill>
                      <a:prstDash val="solid"/>
                      <a:round/>
                      <a:headEnd len="sm" w="sm" type="none"/>
                      <a:tailEnd len="sm" w="sm" type="none"/>
                    </a:lnT>
                    <a:lnB cap="flat" cmpd="sng" w="28575">
                      <a:solidFill>
                        <a:srgbClr val="F8EAD2"/>
                      </a:solidFill>
                      <a:prstDash val="solid"/>
                      <a:round/>
                      <a:headEnd len="sm" w="sm" type="none"/>
                      <a:tailEnd len="sm" w="sm" type="none"/>
                    </a:lnB>
                  </a:tcPr>
                </a:tc>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Chi phí phát sinh, biến động tỷ giá</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5.300</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9525">
                      <a:solidFill>
                        <a:srgbClr val="D9D9D9"/>
                      </a:solidFill>
                      <a:prstDash val="solid"/>
                      <a:round/>
                      <a:headEnd len="sm" w="sm" type="none"/>
                      <a:tailEnd len="sm" w="sm" type="none"/>
                    </a:lnT>
                    <a:lnB cap="flat" cmpd="sng" w="28575">
                      <a:solidFill>
                        <a:srgbClr val="F8EAD2"/>
                      </a:solidFill>
                      <a:prstDash val="solid"/>
                      <a:round/>
                      <a:headEnd len="sm" w="sm" type="none"/>
                      <a:tailEnd len="sm" w="sm" type="none"/>
                    </a:lnB>
                  </a:tcPr>
                </a:tc>
              </a:tr>
              <a:tr h="504825">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TỔNG CHI PHÍ DỰ KIẾN</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a:txBody>
                    <a:bodyPr/>
                    <a:lstStyle/>
                    <a:p>
                      <a:pPr indent="0" lvl="0" marL="0" marR="0" rtl="0" algn="ctr">
                        <a:lnSpc>
                          <a:spcPct val="203636"/>
                        </a:lnSpc>
                        <a:spcBef>
                          <a:spcPts val="0"/>
                        </a:spcBef>
                        <a:spcAft>
                          <a:spcPts val="0"/>
                        </a:spcAft>
                        <a:buNone/>
                      </a:pPr>
                      <a:r>
                        <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c>
                  <a:txBody>
                    <a:bodyPr/>
                    <a:lstStyle/>
                    <a:p>
                      <a:pPr indent="0" lvl="0" marL="0" marR="0" rtl="0" algn="ctr">
                        <a:lnSpc>
                          <a:spcPct val="138000"/>
                        </a:lnSpc>
                        <a:spcBef>
                          <a:spcPts val="0"/>
                        </a:spcBef>
                        <a:spcAft>
                          <a:spcPts val="0"/>
                        </a:spcAft>
                        <a:buNone/>
                      </a:pPr>
                      <a:r>
                        <a:rPr lang="vi-VN" sz="1600" u="none" cap="none" strike="noStrike">
                          <a:solidFill>
                            <a:srgbClr val="F8EAD2"/>
                          </a:solidFill>
                          <a:latin typeface="Montserrat"/>
                          <a:ea typeface="Montserrat"/>
                          <a:cs typeface="Montserrat"/>
                          <a:sym typeface="Montserrat"/>
                        </a:rPr>
                        <a:t>~65.000</a:t>
                      </a:r>
                      <a:endParaRPr sz="1100" u="none" cap="none" strike="noStrike"/>
                    </a:p>
                  </a:txBody>
                  <a:tcPr marT="76200" marB="76200" marR="76200" marL="76200" anchor="ctr">
                    <a:lnL cap="flat" cmpd="sng" w="28575">
                      <a:solidFill>
                        <a:srgbClr val="F8EAD2"/>
                      </a:solidFill>
                      <a:prstDash val="solid"/>
                      <a:round/>
                      <a:headEnd len="sm" w="sm" type="none"/>
                      <a:tailEnd len="sm" w="sm" type="none"/>
                    </a:lnL>
                    <a:lnR cap="flat" cmpd="sng" w="28575">
                      <a:solidFill>
                        <a:srgbClr val="F8EAD2"/>
                      </a:solidFill>
                      <a:prstDash val="solid"/>
                      <a:round/>
                      <a:headEnd len="sm" w="sm" type="none"/>
                      <a:tailEnd len="sm" w="sm" type="none"/>
                    </a:lnR>
                    <a:lnT cap="flat" cmpd="sng" w="28575">
                      <a:solidFill>
                        <a:srgbClr val="F8EAD2"/>
                      </a:solidFill>
                      <a:prstDash val="solid"/>
                      <a:round/>
                      <a:headEnd len="sm" w="sm" type="none"/>
                      <a:tailEnd len="sm" w="sm" type="none"/>
                    </a:lnT>
                    <a:lnB cap="flat" cmpd="sng" w="28575">
                      <a:solidFill>
                        <a:srgbClr val="F8EAD2"/>
                      </a:solidFill>
                      <a:prstDash val="solid"/>
                      <a:round/>
                      <a:headEnd len="sm" w="sm" type="none"/>
                      <a:tailEnd len="sm" w="sm" type="none"/>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529" name="Shape 529"/>
        <p:cNvGrpSpPr/>
        <p:nvPr/>
      </p:nvGrpSpPr>
      <p:grpSpPr>
        <a:xfrm>
          <a:off x="0" y="0"/>
          <a:ext cx="0" cy="0"/>
          <a:chOff x="0" y="0"/>
          <a:chExt cx="0" cy="0"/>
        </a:xfrm>
      </p:grpSpPr>
      <p:sp>
        <p:nvSpPr>
          <p:cNvPr id="530" name="Google Shape;530;p15"/>
          <p:cNvSpPr/>
          <p:nvPr/>
        </p:nvSpPr>
        <p:spPr>
          <a:xfrm>
            <a:off x="0" y="66376"/>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31" name="Google Shape;531;p15"/>
          <p:cNvGrpSpPr/>
          <p:nvPr/>
        </p:nvGrpSpPr>
        <p:grpSpPr>
          <a:xfrm>
            <a:off x="15201900" y="-188177"/>
            <a:ext cx="3086100" cy="10431661"/>
            <a:chOff x="0" y="-38100"/>
            <a:chExt cx="812800" cy="2747433"/>
          </a:xfrm>
        </p:grpSpPr>
        <p:sp>
          <p:nvSpPr>
            <p:cNvPr id="532" name="Google Shape;532;p15"/>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3" name="Google Shape;533;p15"/>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34" name="Google Shape;534;p15"/>
          <p:cNvGrpSpPr/>
          <p:nvPr/>
        </p:nvGrpSpPr>
        <p:grpSpPr>
          <a:xfrm>
            <a:off x="-6149" y="-173474"/>
            <a:ext cx="18288000" cy="10388149"/>
            <a:chOff x="0" y="-38100"/>
            <a:chExt cx="4816593" cy="2735973"/>
          </a:xfrm>
        </p:grpSpPr>
        <p:sp>
          <p:nvSpPr>
            <p:cNvPr id="535" name="Google Shape;535;p15"/>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6" name="Google Shape;536;p15"/>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37" name="Google Shape;537;p15"/>
          <p:cNvGrpSpPr/>
          <p:nvPr/>
        </p:nvGrpSpPr>
        <p:grpSpPr>
          <a:xfrm>
            <a:off x="40449" y="-122901"/>
            <a:ext cx="3086100" cy="10431661"/>
            <a:chOff x="0" y="-38100"/>
            <a:chExt cx="812800" cy="2747433"/>
          </a:xfrm>
        </p:grpSpPr>
        <p:sp>
          <p:nvSpPr>
            <p:cNvPr id="538" name="Google Shape;538;p15"/>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9" name="Google Shape;539;p15"/>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40" name="Google Shape;540;p15"/>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541" name="Google Shape;541;p15"/>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542" name="Google Shape;542;p15"/>
          <p:cNvSpPr txBox="1"/>
          <p:nvPr/>
        </p:nvSpPr>
        <p:spPr>
          <a:xfrm>
            <a:off x="1123802" y="2846447"/>
            <a:ext cx="5763782" cy="2487091"/>
          </a:xfrm>
          <a:prstGeom prst="rect">
            <a:avLst/>
          </a:prstGeom>
          <a:noFill/>
          <a:ln>
            <a:noFill/>
          </a:ln>
        </p:spPr>
        <p:txBody>
          <a:bodyPr anchorCtr="0" anchor="t" bIns="0" lIns="0" spcFirstLastPara="1" rIns="0" wrap="square" tIns="0">
            <a:spAutoFit/>
          </a:bodyPr>
          <a:lstStyle/>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Quý đối tác vui lòng liên hệ để cung cấp và xác nhận thông tin tài trợ với Ban tổ chức:</a:t>
            </a:r>
            <a:endParaRPr/>
          </a:p>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 tham gia với Ban tổ chức:</a:t>
            </a:r>
            <a:endParaRPr/>
          </a:p>
          <a:p>
            <a:pPr indent="0" lvl="0" marL="0" marR="0" rtl="0" algn="just">
              <a:lnSpc>
                <a:spcPct val="140020"/>
              </a:lnSpc>
              <a:spcBef>
                <a:spcPts val="0"/>
              </a:spcBef>
              <a:spcAft>
                <a:spcPts val="0"/>
              </a:spcAft>
              <a:buNone/>
            </a:pPr>
            <a:r>
              <a:rPr b="1" lang="vi-VN" sz="1999">
                <a:solidFill>
                  <a:srgbClr val="FFE9C5"/>
                </a:solidFill>
                <a:latin typeface="Montserrat"/>
                <a:ea typeface="Montserrat"/>
                <a:cs typeface="Montserrat"/>
                <a:sym typeface="Montserrat"/>
              </a:rPr>
              <a:t>Bà Diane Nguyễn Đức Thu Dung</a:t>
            </a:r>
            <a:endParaRPr/>
          </a:p>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	+33 7 83 59 86 72</a:t>
            </a:r>
            <a:endParaRPr/>
          </a:p>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	 diane.nguyenduc@gmail.com</a:t>
            </a:r>
            <a:endParaRPr/>
          </a:p>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	 diane.nguyen@apcvparis.com</a:t>
            </a:r>
            <a:endParaRPr/>
          </a:p>
        </p:txBody>
      </p:sp>
      <p:sp>
        <p:nvSpPr>
          <p:cNvPr id="543" name="Google Shape;543;p15"/>
          <p:cNvSpPr txBox="1"/>
          <p:nvPr/>
        </p:nvSpPr>
        <p:spPr>
          <a:xfrm>
            <a:off x="1123802" y="1803437"/>
            <a:ext cx="4004929" cy="8509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lang="vi-VN" sz="2499">
                <a:solidFill>
                  <a:srgbClr val="F8B126"/>
                </a:solidFill>
                <a:latin typeface="Montserrat"/>
                <a:ea typeface="Montserrat"/>
                <a:cs typeface="Montserrat"/>
                <a:sym typeface="Montserrat"/>
              </a:rPr>
              <a:t>BƯỚC 1: ĐĂNG KÝ &amp; XÁC NHẬN THÔNG TIN</a:t>
            </a:r>
            <a:endParaRPr/>
          </a:p>
        </p:txBody>
      </p:sp>
      <p:sp>
        <p:nvSpPr>
          <p:cNvPr id="544" name="Google Shape;544;p15"/>
          <p:cNvSpPr txBox="1"/>
          <p:nvPr/>
        </p:nvSpPr>
        <p:spPr>
          <a:xfrm>
            <a:off x="11999306" y="1835187"/>
            <a:ext cx="5755294" cy="41275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vi-VN" sz="2499">
                <a:solidFill>
                  <a:srgbClr val="F8B126"/>
                </a:solidFill>
                <a:latin typeface="Montserrat"/>
                <a:ea typeface="Montserrat"/>
                <a:cs typeface="Montserrat"/>
                <a:sym typeface="Montserrat"/>
              </a:rPr>
              <a:t>BƯỚC 2: CHUYỂN KHOẢN TÀI TRỢ</a:t>
            </a:r>
            <a:endParaRPr/>
          </a:p>
        </p:txBody>
      </p:sp>
      <p:sp>
        <p:nvSpPr>
          <p:cNvPr id="545" name="Google Shape;545;p15"/>
          <p:cNvSpPr txBox="1"/>
          <p:nvPr/>
        </p:nvSpPr>
        <p:spPr>
          <a:xfrm>
            <a:off x="3858153" y="257297"/>
            <a:ext cx="10571693" cy="1064260"/>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HƯỚNG DẪN ĐĂNG KÝ</a:t>
            </a:r>
            <a:endParaRPr/>
          </a:p>
        </p:txBody>
      </p:sp>
      <p:cxnSp>
        <p:nvCxnSpPr>
          <p:cNvPr id="546" name="Google Shape;546;p15"/>
          <p:cNvCxnSpPr/>
          <p:nvPr/>
        </p:nvCxnSpPr>
        <p:spPr>
          <a:xfrm>
            <a:off x="4909559" y="2025395"/>
            <a:ext cx="6988451" cy="0"/>
          </a:xfrm>
          <a:prstGeom prst="straightConnector1">
            <a:avLst/>
          </a:prstGeom>
          <a:noFill/>
          <a:ln cap="flat" cmpd="sng" w="19050">
            <a:solidFill>
              <a:srgbClr val="C8A365"/>
            </a:solidFill>
            <a:prstDash val="solid"/>
            <a:round/>
            <a:headEnd len="sm" w="sm" type="none"/>
            <a:tailEnd len="sm" w="sm" type="none"/>
          </a:ln>
        </p:spPr>
      </p:cxnSp>
      <p:cxnSp>
        <p:nvCxnSpPr>
          <p:cNvPr id="547" name="Google Shape;547;p15"/>
          <p:cNvCxnSpPr/>
          <p:nvPr/>
        </p:nvCxnSpPr>
        <p:spPr>
          <a:xfrm>
            <a:off x="7414396" y="2025395"/>
            <a:ext cx="0" cy="4026934"/>
          </a:xfrm>
          <a:prstGeom prst="straightConnector1">
            <a:avLst/>
          </a:prstGeom>
          <a:noFill/>
          <a:ln cap="flat" cmpd="sng" w="19050">
            <a:solidFill>
              <a:srgbClr val="C8A365"/>
            </a:solidFill>
            <a:prstDash val="solid"/>
            <a:round/>
            <a:headEnd len="sm" w="sm" type="none"/>
            <a:tailEnd len="sm" w="sm" type="none"/>
          </a:ln>
        </p:spPr>
      </p:cxnSp>
      <p:grpSp>
        <p:nvGrpSpPr>
          <p:cNvPr id="548" name="Google Shape;548;p15"/>
          <p:cNvGrpSpPr/>
          <p:nvPr/>
        </p:nvGrpSpPr>
        <p:grpSpPr>
          <a:xfrm>
            <a:off x="13438337" y="2589326"/>
            <a:ext cx="4133972" cy="2552646"/>
            <a:chOff x="0" y="-38100"/>
            <a:chExt cx="1225611" cy="756791"/>
          </a:xfrm>
        </p:grpSpPr>
        <p:sp>
          <p:nvSpPr>
            <p:cNvPr id="549" name="Google Shape;549;p15"/>
            <p:cNvSpPr/>
            <p:nvPr/>
          </p:nvSpPr>
          <p:spPr>
            <a:xfrm>
              <a:off x="0" y="0"/>
              <a:ext cx="1225611" cy="718691"/>
            </a:xfrm>
            <a:custGeom>
              <a:rect b="b" l="l" r="r" t="t"/>
              <a:pathLst>
                <a:path extrusionOk="0" h="718691" w="1225611">
                  <a:moveTo>
                    <a:pt x="1225611" y="46819"/>
                  </a:moveTo>
                  <a:lnTo>
                    <a:pt x="1225611" y="671872"/>
                  </a:lnTo>
                  <a:cubicBezTo>
                    <a:pt x="1225611" y="697729"/>
                    <a:pt x="1204649" y="718691"/>
                    <a:pt x="1178792" y="718691"/>
                  </a:cubicBezTo>
                  <a:lnTo>
                    <a:pt x="46819" y="718691"/>
                  </a:lnTo>
                  <a:cubicBezTo>
                    <a:pt x="34402" y="718691"/>
                    <a:pt x="22493" y="713758"/>
                    <a:pt x="13713" y="704978"/>
                  </a:cubicBezTo>
                  <a:cubicBezTo>
                    <a:pt x="4933" y="696197"/>
                    <a:pt x="0" y="684289"/>
                    <a:pt x="0" y="671872"/>
                  </a:cubicBezTo>
                  <a:lnTo>
                    <a:pt x="0" y="46819"/>
                  </a:lnTo>
                  <a:cubicBezTo>
                    <a:pt x="0" y="20962"/>
                    <a:pt x="20962" y="0"/>
                    <a:pt x="46819" y="0"/>
                  </a:cubicBezTo>
                  <a:lnTo>
                    <a:pt x="1178792" y="0"/>
                  </a:lnTo>
                  <a:cubicBezTo>
                    <a:pt x="1204649" y="0"/>
                    <a:pt x="1225611" y="20962"/>
                    <a:pt x="1225611" y="46819"/>
                  </a:cubicBezTo>
                  <a:close/>
                </a:path>
              </a:pathLst>
            </a:custGeom>
            <a:noFill/>
            <a:ln cap="rnd" cmpd="sng" w="19050">
              <a:solidFill>
                <a:srgbClr val="C8A36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0" name="Google Shape;550;p15"/>
            <p:cNvSpPr txBox="1"/>
            <p:nvPr/>
          </p:nvSpPr>
          <p:spPr>
            <a:xfrm>
              <a:off x="0" y="-38100"/>
              <a:ext cx="1225611" cy="7567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51" name="Google Shape;551;p15"/>
          <p:cNvGrpSpPr/>
          <p:nvPr/>
        </p:nvGrpSpPr>
        <p:grpSpPr>
          <a:xfrm>
            <a:off x="7738246" y="2589326"/>
            <a:ext cx="5385766" cy="2552646"/>
            <a:chOff x="0" y="-38100"/>
            <a:chExt cx="1596734" cy="756791"/>
          </a:xfrm>
        </p:grpSpPr>
        <p:sp>
          <p:nvSpPr>
            <p:cNvPr id="552" name="Google Shape;552;p15"/>
            <p:cNvSpPr/>
            <p:nvPr/>
          </p:nvSpPr>
          <p:spPr>
            <a:xfrm>
              <a:off x="0" y="0"/>
              <a:ext cx="1596734" cy="718691"/>
            </a:xfrm>
            <a:custGeom>
              <a:rect b="b" l="l" r="r" t="t"/>
              <a:pathLst>
                <a:path extrusionOk="0" h="718691" w="1596734">
                  <a:moveTo>
                    <a:pt x="1596734" y="35937"/>
                  </a:moveTo>
                  <a:lnTo>
                    <a:pt x="1596734" y="682754"/>
                  </a:lnTo>
                  <a:cubicBezTo>
                    <a:pt x="1596734" y="702601"/>
                    <a:pt x="1580645" y="718691"/>
                    <a:pt x="1560797" y="718691"/>
                  </a:cubicBezTo>
                  <a:lnTo>
                    <a:pt x="35937" y="718691"/>
                  </a:lnTo>
                  <a:cubicBezTo>
                    <a:pt x="16090" y="718691"/>
                    <a:pt x="0" y="702601"/>
                    <a:pt x="0" y="682754"/>
                  </a:cubicBezTo>
                  <a:lnTo>
                    <a:pt x="0" y="35937"/>
                  </a:lnTo>
                  <a:cubicBezTo>
                    <a:pt x="0" y="16090"/>
                    <a:pt x="16090" y="0"/>
                    <a:pt x="35937" y="0"/>
                  </a:cubicBezTo>
                  <a:lnTo>
                    <a:pt x="1560797" y="0"/>
                  </a:lnTo>
                  <a:cubicBezTo>
                    <a:pt x="1580645" y="0"/>
                    <a:pt x="1596734" y="16090"/>
                    <a:pt x="1596734" y="35937"/>
                  </a:cubicBezTo>
                  <a:close/>
                </a:path>
              </a:pathLst>
            </a:custGeom>
            <a:noFill/>
            <a:ln cap="rnd" cmpd="sng" w="19050">
              <a:solidFill>
                <a:srgbClr val="C8A36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3" name="Google Shape;553;p15"/>
            <p:cNvSpPr txBox="1"/>
            <p:nvPr/>
          </p:nvSpPr>
          <p:spPr>
            <a:xfrm>
              <a:off x="0" y="-38100"/>
              <a:ext cx="1596734" cy="7567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54" name="Google Shape;554;p15"/>
          <p:cNvSpPr txBox="1"/>
          <p:nvPr/>
        </p:nvSpPr>
        <p:spPr>
          <a:xfrm>
            <a:off x="7963385" y="2834714"/>
            <a:ext cx="5039494" cy="2092325"/>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lang="vi-VN" sz="1999">
                <a:solidFill>
                  <a:srgbClr val="FFE9C5"/>
                </a:solidFill>
                <a:latin typeface="Montserrat"/>
                <a:ea typeface="Montserrat"/>
                <a:cs typeface="Montserrat"/>
                <a:sym typeface="Montserrat"/>
              </a:rPr>
              <a:t>Tại Pháp</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Tên tài khoản: Association pour la Promotion de la Culture Vietnamienne</a:t>
            </a:r>
            <a:endParaRPr sz="1999">
              <a:solidFill>
                <a:srgbClr val="FFE9C5"/>
              </a:solidFill>
              <a:latin typeface="Montserrat"/>
              <a:ea typeface="Montserrat"/>
              <a:cs typeface="Montserrat"/>
              <a:sym typeface="Montserrat"/>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IBAN: FR7630004018770001018108246</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RIB: 30004 01877 00010181082 46</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BIC: BNPAFRPPXXX</a:t>
            </a:r>
            <a:endParaRPr/>
          </a:p>
        </p:txBody>
      </p:sp>
      <p:sp>
        <p:nvSpPr>
          <p:cNvPr id="555" name="Google Shape;555;p15"/>
          <p:cNvSpPr txBox="1"/>
          <p:nvPr/>
        </p:nvSpPr>
        <p:spPr>
          <a:xfrm>
            <a:off x="13638423" y="2834714"/>
            <a:ext cx="3848100" cy="2092325"/>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lang="vi-VN" sz="1999">
                <a:solidFill>
                  <a:srgbClr val="FFE9C5"/>
                </a:solidFill>
                <a:latin typeface="Montserrat"/>
                <a:ea typeface="Montserrat"/>
                <a:cs typeface="Montserrat"/>
                <a:sym typeface="Montserrat"/>
              </a:rPr>
              <a:t>Tại Việt Nam</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Ngân hàng: Sacombank – CN Gò Vấp</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Chủ tài khoản: Nguyễn Đức Kim Dung</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Số tài khoản: 0602 1428 2219</a:t>
            </a:r>
            <a:endParaRPr/>
          </a:p>
        </p:txBody>
      </p:sp>
      <p:sp>
        <p:nvSpPr>
          <p:cNvPr id="556" name="Google Shape;556;p15"/>
          <p:cNvSpPr txBox="1"/>
          <p:nvPr/>
        </p:nvSpPr>
        <p:spPr>
          <a:xfrm>
            <a:off x="5366761" y="6404081"/>
            <a:ext cx="5225039" cy="415819"/>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vi-VN" sz="2499">
                <a:solidFill>
                  <a:srgbClr val="F8B126"/>
                </a:solidFill>
                <a:latin typeface="Montserrat"/>
                <a:ea typeface="Montserrat"/>
                <a:cs typeface="Montserrat"/>
                <a:sym typeface="Montserrat"/>
              </a:rPr>
              <a:t>BƯỚC 3: XÁC NHẬN THAM GIA</a:t>
            </a:r>
            <a:endParaRPr/>
          </a:p>
        </p:txBody>
      </p:sp>
      <p:sp>
        <p:nvSpPr>
          <p:cNvPr id="557" name="Google Shape;557;p15"/>
          <p:cNvSpPr txBox="1"/>
          <p:nvPr/>
        </p:nvSpPr>
        <p:spPr>
          <a:xfrm>
            <a:off x="5436816" y="6959057"/>
            <a:ext cx="8812583" cy="367858"/>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lang="vi-VN" sz="2199">
                <a:solidFill>
                  <a:srgbClr val="FFE9C5"/>
                </a:solidFill>
                <a:latin typeface="Montserrat"/>
                <a:ea typeface="Montserrat"/>
                <a:cs typeface="Montserrat"/>
                <a:sym typeface="Montserrat"/>
              </a:rPr>
              <a:t>Quý đối tác sẽ nhận thư xác nhận tài trợ  và thư mời tham dự</a:t>
            </a:r>
            <a:endParaRPr/>
          </a:p>
        </p:txBody>
      </p:sp>
      <p:cxnSp>
        <p:nvCxnSpPr>
          <p:cNvPr id="558" name="Google Shape;558;p15"/>
          <p:cNvCxnSpPr/>
          <p:nvPr/>
        </p:nvCxnSpPr>
        <p:spPr>
          <a:xfrm rot="10800000">
            <a:off x="5046754" y="7301675"/>
            <a:ext cx="0" cy="597589"/>
          </a:xfrm>
          <a:prstGeom prst="straightConnector1">
            <a:avLst/>
          </a:prstGeom>
          <a:noFill/>
          <a:ln cap="flat" cmpd="sng" w="9525">
            <a:solidFill>
              <a:srgbClr val="F0E4BA"/>
            </a:solidFill>
            <a:prstDash val="solid"/>
            <a:round/>
            <a:headEnd len="sm" w="sm" type="none"/>
            <a:tailEnd len="sm" w="sm" type="none"/>
          </a:ln>
        </p:spPr>
      </p:cxnSp>
      <p:grpSp>
        <p:nvGrpSpPr>
          <p:cNvPr id="559" name="Google Shape;559;p15"/>
          <p:cNvGrpSpPr/>
          <p:nvPr/>
        </p:nvGrpSpPr>
        <p:grpSpPr>
          <a:xfrm>
            <a:off x="4909559" y="7027285"/>
            <a:ext cx="274390" cy="274390"/>
            <a:chOff x="0" y="0"/>
            <a:chExt cx="812800" cy="812800"/>
          </a:xfrm>
        </p:grpSpPr>
        <p:sp>
          <p:nvSpPr>
            <p:cNvPr id="560" name="Google Shape;560;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1" name="Google Shape;561;p15"/>
            <p:cNvSpPr txBox="1"/>
            <p:nvPr/>
          </p:nvSpPr>
          <p:spPr>
            <a:xfrm>
              <a:off x="76200" y="38100"/>
              <a:ext cx="660400" cy="698500"/>
            </a:xfrm>
            <a:prstGeom prst="rect">
              <a:avLst/>
            </a:prstGeom>
            <a:noFill/>
            <a:ln>
              <a:noFill/>
            </a:ln>
          </p:spPr>
          <p:txBody>
            <a:bodyPr anchorCtr="0" anchor="ctr" bIns="68750" lIns="68750" spcFirstLastPara="1" rIns="68750" wrap="square" tIns="687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62" name="Google Shape;562;p15"/>
          <p:cNvGrpSpPr/>
          <p:nvPr/>
        </p:nvGrpSpPr>
        <p:grpSpPr>
          <a:xfrm>
            <a:off x="4909559" y="7899263"/>
            <a:ext cx="274390" cy="274390"/>
            <a:chOff x="0" y="0"/>
            <a:chExt cx="812800" cy="812800"/>
          </a:xfrm>
        </p:grpSpPr>
        <p:sp>
          <p:nvSpPr>
            <p:cNvPr id="563" name="Google Shape;563;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4" name="Google Shape;564;p15"/>
            <p:cNvSpPr txBox="1"/>
            <p:nvPr/>
          </p:nvSpPr>
          <p:spPr>
            <a:xfrm>
              <a:off x="76200" y="38100"/>
              <a:ext cx="660400" cy="698500"/>
            </a:xfrm>
            <a:prstGeom prst="rect">
              <a:avLst/>
            </a:prstGeom>
            <a:noFill/>
            <a:ln>
              <a:noFill/>
            </a:ln>
          </p:spPr>
          <p:txBody>
            <a:bodyPr anchorCtr="0" anchor="ctr" bIns="68750" lIns="68750" spcFirstLastPara="1" rIns="68750" wrap="square" tIns="687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65" name="Google Shape;565;p15"/>
          <p:cNvSpPr txBox="1"/>
          <p:nvPr/>
        </p:nvSpPr>
        <p:spPr>
          <a:xfrm>
            <a:off x="7966846" y="5313422"/>
            <a:ext cx="9494837" cy="682625"/>
          </a:xfrm>
          <a:prstGeom prst="rect">
            <a:avLst/>
          </a:prstGeom>
          <a:noFill/>
          <a:ln>
            <a:noFill/>
          </a:ln>
        </p:spPr>
        <p:txBody>
          <a:bodyPr anchorCtr="0" anchor="t" bIns="0" lIns="0" spcFirstLastPara="1" rIns="0" wrap="square" tIns="0">
            <a:spAutoFit/>
          </a:bodyPr>
          <a:lstStyle/>
          <a:p>
            <a:pPr indent="0" lvl="0" marL="0" marR="0" rtl="0" algn="ctr">
              <a:lnSpc>
                <a:spcPct val="140020"/>
              </a:lnSpc>
              <a:spcBef>
                <a:spcPts val="0"/>
              </a:spcBef>
              <a:spcAft>
                <a:spcPts val="0"/>
              </a:spcAft>
              <a:buNone/>
            </a:pPr>
            <a:r>
              <a:rPr i="1" lang="vi-VN" sz="1999">
                <a:solidFill>
                  <a:srgbClr val="FFE9C5"/>
                </a:solidFill>
                <a:latin typeface="Montserrat"/>
                <a:ea typeface="Montserrat"/>
                <a:cs typeface="Montserrat"/>
                <a:sym typeface="Montserrat"/>
              </a:rPr>
              <a:t>Vui lòng ghi rõ tên Doanh nghiệp/Tổ chức trong nội dung chuyển khoản để BTC xuất thư xác nhận</a:t>
            </a:r>
            <a:endParaRPr/>
          </a:p>
        </p:txBody>
      </p:sp>
      <p:sp>
        <p:nvSpPr>
          <p:cNvPr id="566" name="Google Shape;566;p15"/>
          <p:cNvSpPr txBox="1"/>
          <p:nvPr/>
        </p:nvSpPr>
        <p:spPr>
          <a:xfrm>
            <a:off x="5436817" y="7635773"/>
            <a:ext cx="8993029" cy="763270"/>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lang="vi-VN" sz="2199">
                <a:solidFill>
                  <a:srgbClr val="FFE9C5"/>
                </a:solidFill>
                <a:latin typeface="Montserrat"/>
                <a:ea typeface="Montserrat"/>
                <a:cs typeface="Montserrat"/>
                <a:sym typeface="Montserrat"/>
              </a:rPr>
              <a:t>Đồng thời được kết nối và phối hợp trực tiếp với Ban tổ chức trong các hoạt động của chương trình</a:t>
            </a:r>
            <a:endParaRPr/>
          </a:p>
        </p:txBody>
      </p:sp>
      <p:cxnSp>
        <p:nvCxnSpPr>
          <p:cNvPr id="567" name="Google Shape;567;p15"/>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568" name="Google Shape;568;p15"/>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14</a:t>
            </a:r>
            <a:endParaRPr/>
          </a:p>
        </p:txBody>
      </p:sp>
      <p:sp>
        <p:nvSpPr>
          <p:cNvPr id="569" name="Google Shape;569;p15"/>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570" name="Google Shape;570;p15"/>
          <p:cNvSpPr txBox="1"/>
          <p:nvPr/>
        </p:nvSpPr>
        <p:spPr>
          <a:xfrm>
            <a:off x="732057" y="9140317"/>
            <a:ext cx="8261379" cy="562990"/>
          </a:xfrm>
          <a:prstGeom prst="rect">
            <a:avLst/>
          </a:prstGeom>
          <a:noFill/>
          <a:ln>
            <a:noFill/>
          </a:ln>
        </p:spPr>
        <p:txBody>
          <a:bodyPr anchorCtr="0" anchor="t" bIns="0" lIns="0" spcFirstLastPara="1" rIns="0" wrap="square" tIns="0">
            <a:spAutoFit/>
          </a:bodyPr>
          <a:lstStyle/>
          <a:p>
            <a:pPr indent="0" lvl="0" marL="0" marR="0" rtl="0" algn="l">
              <a:lnSpc>
                <a:spcPct val="133000"/>
              </a:lnSpc>
              <a:spcBef>
                <a:spcPts val="0"/>
              </a:spcBef>
              <a:spcAft>
                <a:spcPts val="0"/>
              </a:spcAft>
              <a:buNone/>
            </a:pPr>
            <a:r>
              <a:rPr lang="vi-VN" sz="3400">
                <a:solidFill>
                  <a:srgbClr val="C8A365"/>
                </a:solidFill>
                <a:latin typeface="Playfair Display"/>
                <a:ea typeface="Playfair Display"/>
                <a:cs typeface="Playfair Display"/>
                <a:sym typeface="Playfair Display"/>
              </a:rPr>
              <a:t>ĐỐI VỚI ĐỐI TÁC TÀI TRỢ</a:t>
            </a:r>
            <a:endParaRPr/>
          </a:p>
        </p:txBody>
      </p:sp>
      <p:sp>
        <p:nvSpPr>
          <p:cNvPr descr="Receiver with solid fill" id="571" name="Google Shape;571;p15"/>
          <p:cNvSpPr/>
          <p:nvPr/>
        </p:nvSpPr>
        <p:spPr>
          <a:xfrm rot="848263">
            <a:off x="1706555" y="4329064"/>
            <a:ext cx="228014" cy="228014"/>
          </a:xfrm>
          <a:prstGeom prst="rect">
            <a:avLst/>
          </a:prstGeom>
          <a:noFill/>
          <a:ln>
            <a:noFill/>
          </a:ln>
        </p:spPr>
      </p:sp>
      <p:sp>
        <p:nvSpPr>
          <p:cNvPr descr="Email with solid fill" id="572" name="Google Shape;572;p15"/>
          <p:cNvSpPr/>
          <p:nvPr/>
        </p:nvSpPr>
        <p:spPr>
          <a:xfrm>
            <a:off x="1706132" y="4686300"/>
            <a:ext cx="265091" cy="265091"/>
          </a:xfrm>
          <a:prstGeom prst="rect">
            <a:avLst/>
          </a:prstGeom>
          <a:no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061F40"/>
        </a:solidFill>
      </p:bgPr>
    </p:bg>
    <p:spTree>
      <p:nvGrpSpPr>
        <p:cNvPr id="576" name="Shape 576"/>
        <p:cNvGrpSpPr/>
        <p:nvPr/>
      </p:nvGrpSpPr>
      <p:grpSpPr>
        <a:xfrm>
          <a:off x="0" y="0"/>
          <a:ext cx="0" cy="0"/>
          <a:chOff x="0" y="0"/>
          <a:chExt cx="0" cy="0"/>
        </a:xfrm>
      </p:grpSpPr>
      <p:sp>
        <p:nvSpPr>
          <p:cNvPr id="577" name="Google Shape;577;p16"/>
          <p:cNvSpPr/>
          <p:nvPr/>
        </p:nvSpPr>
        <p:spPr>
          <a:xfrm>
            <a:off x="-32302" y="-948690"/>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78" name="Google Shape;578;p16"/>
          <p:cNvGrpSpPr/>
          <p:nvPr/>
        </p:nvGrpSpPr>
        <p:grpSpPr>
          <a:xfrm>
            <a:off x="15201900" y="-188177"/>
            <a:ext cx="3086100" cy="10431661"/>
            <a:chOff x="0" y="-38100"/>
            <a:chExt cx="812800" cy="2747433"/>
          </a:xfrm>
        </p:grpSpPr>
        <p:sp>
          <p:nvSpPr>
            <p:cNvPr id="579" name="Google Shape;579;p16"/>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0" name="Google Shape;580;p16"/>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81" name="Google Shape;581;p16"/>
          <p:cNvGrpSpPr/>
          <p:nvPr/>
        </p:nvGrpSpPr>
        <p:grpSpPr>
          <a:xfrm>
            <a:off x="0" y="-101145"/>
            <a:ext cx="18288000" cy="10388149"/>
            <a:chOff x="0" y="-38100"/>
            <a:chExt cx="4816593" cy="2735973"/>
          </a:xfrm>
        </p:grpSpPr>
        <p:sp>
          <p:nvSpPr>
            <p:cNvPr id="582" name="Google Shape;582;p16"/>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3" name="Google Shape;583;p16"/>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84" name="Google Shape;584;p16"/>
          <p:cNvGrpSpPr/>
          <p:nvPr/>
        </p:nvGrpSpPr>
        <p:grpSpPr>
          <a:xfrm>
            <a:off x="-64605" y="-122901"/>
            <a:ext cx="3086100" cy="10431661"/>
            <a:chOff x="0" y="-38100"/>
            <a:chExt cx="812800" cy="2747433"/>
          </a:xfrm>
        </p:grpSpPr>
        <p:sp>
          <p:nvSpPr>
            <p:cNvPr id="585" name="Google Shape;585;p16"/>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6" name="Google Shape;586;p16"/>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87" name="Google Shape;587;p16"/>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588" name="Google Shape;588;p16"/>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cxnSp>
        <p:nvCxnSpPr>
          <p:cNvPr id="589" name="Google Shape;589;p16"/>
          <p:cNvCxnSpPr/>
          <p:nvPr/>
        </p:nvCxnSpPr>
        <p:spPr>
          <a:xfrm rot="10800000">
            <a:off x="3155079" y="2903987"/>
            <a:ext cx="5851726" cy="0"/>
          </a:xfrm>
          <a:prstGeom prst="straightConnector1">
            <a:avLst/>
          </a:prstGeom>
          <a:noFill/>
          <a:ln cap="flat" cmpd="sng" w="9525">
            <a:solidFill>
              <a:srgbClr val="F0E4BA"/>
            </a:solidFill>
            <a:prstDash val="solid"/>
            <a:round/>
            <a:headEnd len="sm" w="sm" type="none"/>
            <a:tailEnd len="sm" w="sm" type="none"/>
          </a:ln>
        </p:spPr>
      </p:cxnSp>
      <p:grpSp>
        <p:nvGrpSpPr>
          <p:cNvPr id="590" name="Google Shape;590;p16"/>
          <p:cNvGrpSpPr/>
          <p:nvPr/>
        </p:nvGrpSpPr>
        <p:grpSpPr>
          <a:xfrm>
            <a:off x="2880689" y="2766792"/>
            <a:ext cx="274390" cy="274390"/>
            <a:chOff x="0" y="0"/>
            <a:chExt cx="812800" cy="812800"/>
          </a:xfrm>
        </p:grpSpPr>
        <p:sp>
          <p:nvSpPr>
            <p:cNvPr id="591" name="Google Shape;591;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2" name="Google Shape;592;p16"/>
            <p:cNvSpPr txBox="1"/>
            <p:nvPr/>
          </p:nvSpPr>
          <p:spPr>
            <a:xfrm>
              <a:off x="76200" y="38100"/>
              <a:ext cx="660400" cy="698500"/>
            </a:xfrm>
            <a:prstGeom prst="rect">
              <a:avLst/>
            </a:prstGeom>
            <a:noFill/>
            <a:ln>
              <a:noFill/>
            </a:ln>
          </p:spPr>
          <p:txBody>
            <a:bodyPr anchorCtr="0" anchor="ctr" bIns="68750" lIns="68750" spcFirstLastPara="1" rIns="68750" wrap="square" tIns="687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93" name="Google Shape;593;p16"/>
          <p:cNvGrpSpPr/>
          <p:nvPr/>
        </p:nvGrpSpPr>
        <p:grpSpPr>
          <a:xfrm>
            <a:off x="9006805" y="2766792"/>
            <a:ext cx="274390" cy="274390"/>
            <a:chOff x="0" y="0"/>
            <a:chExt cx="812800" cy="812800"/>
          </a:xfrm>
        </p:grpSpPr>
        <p:sp>
          <p:nvSpPr>
            <p:cNvPr id="594" name="Google Shape;594;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5" name="Google Shape;595;p16"/>
            <p:cNvSpPr txBox="1"/>
            <p:nvPr/>
          </p:nvSpPr>
          <p:spPr>
            <a:xfrm>
              <a:off x="76200" y="38100"/>
              <a:ext cx="660400" cy="698500"/>
            </a:xfrm>
            <a:prstGeom prst="rect">
              <a:avLst/>
            </a:prstGeom>
            <a:noFill/>
            <a:ln>
              <a:noFill/>
            </a:ln>
          </p:spPr>
          <p:txBody>
            <a:bodyPr anchorCtr="0" anchor="ctr" bIns="68750" lIns="68750" spcFirstLastPara="1" rIns="68750" wrap="square" tIns="687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96" name="Google Shape;596;p16"/>
          <p:cNvGrpSpPr/>
          <p:nvPr/>
        </p:nvGrpSpPr>
        <p:grpSpPr>
          <a:xfrm>
            <a:off x="15040470" y="2812009"/>
            <a:ext cx="274390" cy="274390"/>
            <a:chOff x="0" y="0"/>
            <a:chExt cx="812800" cy="812800"/>
          </a:xfrm>
        </p:grpSpPr>
        <p:sp>
          <p:nvSpPr>
            <p:cNvPr id="597" name="Google Shape;597;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8" name="Google Shape;598;p16"/>
            <p:cNvSpPr txBox="1"/>
            <p:nvPr/>
          </p:nvSpPr>
          <p:spPr>
            <a:xfrm>
              <a:off x="76200" y="38100"/>
              <a:ext cx="660400" cy="698500"/>
            </a:xfrm>
            <a:prstGeom prst="rect">
              <a:avLst/>
            </a:prstGeom>
            <a:noFill/>
            <a:ln>
              <a:noFill/>
            </a:ln>
          </p:spPr>
          <p:txBody>
            <a:bodyPr anchorCtr="0" anchor="ctr" bIns="68750" lIns="68750" spcFirstLastPara="1" rIns="68750" wrap="square" tIns="687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cxnSp>
        <p:nvCxnSpPr>
          <p:cNvPr id="599" name="Google Shape;599;p16"/>
          <p:cNvCxnSpPr/>
          <p:nvPr/>
        </p:nvCxnSpPr>
        <p:spPr>
          <a:xfrm>
            <a:off x="9281191" y="2905015"/>
            <a:ext cx="5759282" cy="43161"/>
          </a:xfrm>
          <a:prstGeom prst="straightConnector1">
            <a:avLst/>
          </a:prstGeom>
          <a:noFill/>
          <a:ln cap="flat" cmpd="sng" w="9525">
            <a:solidFill>
              <a:srgbClr val="F0E4BA"/>
            </a:solidFill>
            <a:prstDash val="solid"/>
            <a:round/>
            <a:headEnd len="sm" w="sm" type="none"/>
            <a:tailEnd len="sm" w="sm" type="none"/>
          </a:ln>
        </p:spPr>
      </p:cxnSp>
      <p:sp>
        <p:nvSpPr>
          <p:cNvPr id="600" name="Google Shape;600;p16"/>
          <p:cNvSpPr/>
          <p:nvPr/>
        </p:nvSpPr>
        <p:spPr>
          <a:xfrm>
            <a:off x="1948107" y="6160985"/>
            <a:ext cx="2000682" cy="1870638"/>
          </a:xfrm>
          <a:custGeom>
            <a:rect b="b" l="l" r="r" t="t"/>
            <a:pathLst>
              <a:path extrusionOk="0" h="1870638" w="2000682">
                <a:moveTo>
                  <a:pt x="0" y="0"/>
                </a:moveTo>
                <a:lnTo>
                  <a:pt x="2000682" y="0"/>
                </a:lnTo>
                <a:lnTo>
                  <a:pt x="2000682" y="1870637"/>
                </a:lnTo>
                <a:lnTo>
                  <a:pt x="0" y="187063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1" name="Google Shape;601;p16"/>
          <p:cNvSpPr/>
          <p:nvPr/>
        </p:nvSpPr>
        <p:spPr>
          <a:xfrm>
            <a:off x="7719704" y="6231044"/>
            <a:ext cx="2848592" cy="1730520"/>
          </a:xfrm>
          <a:custGeom>
            <a:rect b="b" l="l" r="r" t="t"/>
            <a:pathLst>
              <a:path extrusionOk="0" h="1730520" w="2848592">
                <a:moveTo>
                  <a:pt x="0" y="0"/>
                </a:moveTo>
                <a:lnTo>
                  <a:pt x="2848592" y="0"/>
                </a:lnTo>
                <a:lnTo>
                  <a:pt x="2848592" y="1730519"/>
                </a:lnTo>
                <a:lnTo>
                  <a:pt x="0" y="1730519"/>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2" name="Google Shape;602;p16"/>
          <p:cNvSpPr/>
          <p:nvPr/>
        </p:nvSpPr>
        <p:spPr>
          <a:xfrm>
            <a:off x="14244775" y="6081019"/>
            <a:ext cx="1743751" cy="2030569"/>
          </a:xfrm>
          <a:custGeom>
            <a:rect b="b" l="l" r="r" t="t"/>
            <a:pathLst>
              <a:path extrusionOk="0" h="2030569" w="1743751">
                <a:moveTo>
                  <a:pt x="0" y="0"/>
                </a:moveTo>
                <a:lnTo>
                  <a:pt x="1743752" y="0"/>
                </a:lnTo>
                <a:lnTo>
                  <a:pt x="1743752" y="2030569"/>
                </a:lnTo>
                <a:lnTo>
                  <a:pt x="0" y="2030569"/>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3" name="Google Shape;603;p16"/>
          <p:cNvSpPr txBox="1"/>
          <p:nvPr/>
        </p:nvSpPr>
        <p:spPr>
          <a:xfrm>
            <a:off x="3775867" y="166151"/>
            <a:ext cx="10736265" cy="1064260"/>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QUYỀN LỢI TỪ DỰ ÁN</a:t>
            </a:r>
            <a:endParaRPr/>
          </a:p>
        </p:txBody>
      </p:sp>
      <p:sp>
        <p:nvSpPr>
          <p:cNvPr id="604" name="Google Shape;604;p16"/>
          <p:cNvSpPr txBox="1"/>
          <p:nvPr/>
        </p:nvSpPr>
        <p:spPr>
          <a:xfrm>
            <a:off x="2267172" y="3257431"/>
            <a:ext cx="1484114" cy="41275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vi-VN" sz="2499">
                <a:solidFill>
                  <a:srgbClr val="F8B126"/>
                </a:solidFill>
                <a:latin typeface="Montserrat"/>
                <a:ea typeface="Montserrat"/>
                <a:cs typeface="Montserrat"/>
                <a:sym typeface="Montserrat"/>
              </a:rPr>
              <a:t>KẾT NỐI</a:t>
            </a:r>
            <a:endParaRPr/>
          </a:p>
        </p:txBody>
      </p:sp>
      <p:sp>
        <p:nvSpPr>
          <p:cNvPr id="605" name="Google Shape;605;p16"/>
          <p:cNvSpPr txBox="1"/>
          <p:nvPr/>
        </p:nvSpPr>
        <p:spPr>
          <a:xfrm>
            <a:off x="8401942" y="3257431"/>
            <a:ext cx="1557807" cy="41275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vi-VN" sz="2499">
                <a:solidFill>
                  <a:srgbClr val="F8B126"/>
                </a:solidFill>
                <a:latin typeface="Montserrat"/>
                <a:ea typeface="Montserrat"/>
                <a:cs typeface="Montserrat"/>
                <a:sym typeface="Montserrat"/>
              </a:rPr>
              <a:t>LAN TỎA</a:t>
            </a:r>
            <a:endParaRPr/>
          </a:p>
        </p:txBody>
      </p:sp>
      <p:sp>
        <p:nvSpPr>
          <p:cNvPr id="606" name="Google Shape;606;p16"/>
          <p:cNvSpPr txBox="1"/>
          <p:nvPr/>
        </p:nvSpPr>
        <p:spPr>
          <a:xfrm>
            <a:off x="14244775" y="3257431"/>
            <a:ext cx="1743751" cy="41275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vi-VN" sz="2499">
                <a:solidFill>
                  <a:srgbClr val="F8B126"/>
                </a:solidFill>
                <a:latin typeface="Montserrat"/>
                <a:ea typeface="Montserrat"/>
                <a:cs typeface="Montserrat"/>
                <a:sym typeface="Montserrat"/>
              </a:rPr>
              <a:t>KIẾN TẠO</a:t>
            </a:r>
            <a:endParaRPr/>
          </a:p>
        </p:txBody>
      </p:sp>
      <p:sp>
        <p:nvSpPr>
          <p:cNvPr id="607" name="Google Shape;607;p16"/>
          <p:cNvSpPr txBox="1"/>
          <p:nvPr/>
        </p:nvSpPr>
        <p:spPr>
          <a:xfrm>
            <a:off x="1028700" y="3975943"/>
            <a:ext cx="3839496" cy="1313501"/>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lang="vi-VN" sz="2499">
                <a:solidFill>
                  <a:srgbClr val="FFE9C5"/>
                </a:solidFill>
                <a:latin typeface="Montserrat"/>
                <a:ea typeface="Montserrat"/>
                <a:cs typeface="Montserrat"/>
                <a:sym typeface="Montserrat"/>
              </a:rPr>
              <a:t>Giao lưu trực tiếp với chính khách và các doanh nghiệp</a:t>
            </a:r>
            <a:endParaRPr sz="2499">
              <a:solidFill>
                <a:srgbClr val="FFE9C5"/>
              </a:solidFill>
              <a:latin typeface="Montserrat"/>
              <a:ea typeface="Montserrat"/>
              <a:cs typeface="Montserrat"/>
              <a:sym typeface="Montserrat"/>
            </a:endParaRPr>
          </a:p>
        </p:txBody>
      </p:sp>
      <p:sp>
        <p:nvSpPr>
          <p:cNvPr id="608" name="Google Shape;608;p16"/>
          <p:cNvSpPr txBox="1"/>
          <p:nvPr/>
        </p:nvSpPr>
        <p:spPr>
          <a:xfrm>
            <a:off x="6980903" y="3975943"/>
            <a:ext cx="4326195" cy="1762342"/>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lang="vi-VN" sz="2499">
                <a:solidFill>
                  <a:srgbClr val="FFE9C5"/>
                </a:solidFill>
                <a:latin typeface="Montserrat"/>
                <a:ea typeface="Montserrat"/>
                <a:cs typeface="Montserrat"/>
                <a:sym typeface="Montserrat"/>
              </a:rPr>
              <a:t>Đưa hình ảnh và sản phẩm doanh nghiệp đầy tự hào trên bản đồ thị trường quốc tế</a:t>
            </a:r>
            <a:endParaRPr sz="2499">
              <a:solidFill>
                <a:srgbClr val="FFE9C5"/>
              </a:solidFill>
              <a:latin typeface="Montserrat"/>
              <a:ea typeface="Montserrat"/>
              <a:cs typeface="Montserrat"/>
              <a:sym typeface="Montserrat"/>
            </a:endParaRPr>
          </a:p>
        </p:txBody>
      </p:sp>
      <p:sp>
        <p:nvSpPr>
          <p:cNvPr id="609" name="Google Shape;609;p16"/>
          <p:cNvSpPr txBox="1"/>
          <p:nvPr/>
        </p:nvSpPr>
        <p:spPr>
          <a:xfrm>
            <a:off x="12821640" y="3975943"/>
            <a:ext cx="4437660" cy="1313501"/>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lang="vi-VN" sz="2499">
                <a:solidFill>
                  <a:srgbClr val="FFE9C5"/>
                </a:solidFill>
                <a:latin typeface="Montserrat"/>
                <a:ea typeface="Montserrat"/>
                <a:cs typeface="Montserrat"/>
                <a:sym typeface="Montserrat"/>
              </a:rPr>
              <a:t>Xây dựng nền tảng cho các dự án, hợp tác, ký kết kinh tế, văn hóa và giáo dục</a:t>
            </a:r>
            <a:endParaRPr/>
          </a:p>
        </p:txBody>
      </p:sp>
      <p:cxnSp>
        <p:nvCxnSpPr>
          <p:cNvPr id="610" name="Google Shape;610;p16"/>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611" name="Google Shape;611;p16"/>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15</a:t>
            </a:r>
            <a:endParaRPr/>
          </a:p>
        </p:txBody>
      </p:sp>
      <p:sp>
        <p:nvSpPr>
          <p:cNvPr id="612" name="Google Shape;612;p16"/>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613" name="Google Shape;613;p16"/>
          <p:cNvSpPr txBox="1"/>
          <p:nvPr/>
        </p:nvSpPr>
        <p:spPr>
          <a:xfrm>
            <a:off x="732057" y="9140317"/>
            <a:ext cx="8261379" cy="562990"/>
          </a:xfrm>
          <a:prstGeom prst="rect">
            <a:avLst/>
          </a:prstGeom>
          <a:noFill/>
          <a:ln>
            <a:noFill/>
          </a:ln>
        </p:spPr>
        <p:txBody>
          <a:bodyPr anchorCtr="0" anchor="t" bIns="0" lIns="0" spcFirstLastPara="1" rIns="0" wrap="square" tIns="0">
            <a:spAutoFit/>
          </a:bodyPr>
          <a:lstStyle/>
          <a:p>
            <a:pPr indent="0" lvl="0" marL="0" marR="0" rtl="0" algn="l">
              <a:lnSpc>
                <a:spcPct val="133000"/>
              </a:lnSpc>
              <a:spcBef>
                <a:spcPts val="0"/>
              </a:spcBef>
              <a:spcAft>
                <a:spcPts val="0"/>
              </a:spcAft>
              <a:buNone/>
            </a:pPr>
            <a:r>
              <a:rPr lang="vi-VN" sz="3400">
                <a:solidFill>
                  <a:srgbClr val="C8A365"/>
                </a:solidFill>
                <a:latin typeface="Playfair Display"/>
                <a:ea typeface="Playfair Display"/>
                <a:cs typeface="Playfair Display"/>
                <a:sym typeface="Playfair Display"/>
              </a:rPr>
              <a:t>ĐỐI VỚI DOANH NGHIỆP</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061F40"/>
        </a:solidFill>
      </p:bgPr>
    </p:bg>
    <p:spTree>
      <p:nvGrpSpPr>
        <p:cNvPr id="617" name="Shape 617"/>
        <p:cNvGrpSpPr/>
        <p:nvPr/>
      </p:nvGrpSpPr>
      <p:grpSpPr>
        <a:xfrm>
          <a:off x="0" y="0"/>
          <a:ext cx="0" cy="0"/>
          <a:chOff x="0" y="0"/>
          <a:chExt cx="0" cy="0"/>
        </a:xfrm>
      </p:grpSpPr>
      <p:cxnSp>
        <p:nvCxnSpPr>
          <p:cNvPr id="618" name="Google Shape;618;p17"/>
          <p:cNvCxnSpPr/>
          <p:nvPr/>
        </p:nvCxnSpPr>
        <p:spPr>
          <a:xfrm>
            <a:off x="2667000" y="7182329"/>
            <a:ext cx="0" cy="1069008"/>
          </a:xfrm>
          <a:prstGeom prst="straightConnector1">
            <a:avLst/>
          </a:prstGeom>
          <a:noFill/>
          <a:ln cap="flat" cmpd="sng" w="19050">
            <a:solidFill>
              <a:srgbClr val="C8A365"/>
            </a:solidFill>
            <a:prstDash val="solid"/>
            <a:round/>
            <a:headEnd len="sm" w="sm" type="none"/>
            <a:tailEnd len="sm" w="sm" type="none"/>
          </a:ln>
        </p:spPr>
      </p:cxnSp>
      <p:sp>
        <p:nvSpPr>
          <p:cNvPr id="619" name="Google Shape;619;p17"/>
          <p:cNvSpPr/>
          <p:nvPr/>
        </p:nvSpPr>
        <p:spPr>
          <a:xfrm>
            <a:off x="-62136" y="43516"/>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620" name="Google Shape;620;p17"/>
          <p:cNvGrpSpPr/>
          <p:nvPr/>
        </p:nvGrpSpPr>
        <p:grpSpPr>
          <a:xfrm>
            <a:off x="15201900" y="-188177"/>
            <a:ext cx="3086100" cy="10431661"/>
            <a:chOff x="0" y="-38100"/>
            <a:chExt cx="812800" cy="2747433"/>
          </a:xfrm>
        </p:grpSpPr>
        <p:sp>
          <p:nvSpPr>
            <p:cNvPr id="621" name="Google Shape;621;p17"/>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2" name="Google Shape;622;p17"/>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23" name="Google Shape;623;p17"/>
          <p:cNvGrpSpPr/>
          <p:nvPr/>
        </p:nvGrpSpPr>
        <p:grpSpPr>
          <a:xfrm>
            <a:off x="-76200" y="-101145"/>
            <a:ext cx="18288000" cy="10388149"/>
            <a:chOff x="0" y="-38100"/>
            <a:chExt cx="4816593" cy="2735973"/>
          </a:xfrm>
        </p:grpSpPr>
        <p:sp>
          <p:nvSpPr>
            <p:cNvPr id="624" name="Google Shape;624;p17"/>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5" name="Google Shape;625;p17"/>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26" name="Google Shape;626;p17"/>
          <p:cNvGrpSpPr/>
          <p:nvPr/>
        </p:nvGrpSpPr>
        <p:grpSpPr>
          <a:xfrm>
            <a:off x="40166" y="-144661"/>
            <a:ext cx="3086100" cy="10431661"/>
            <a:chOff x="0" y="-38100"/>
            <a:chExt cx="812800" cy="2747433"/>
          </a:xfrm>
        </p:grpSpPr>
        <p:sp>
          <p:nvSpPr>
            <p:cNvPr id="627" name="Google Shape;627;p17"/>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8" name="Google Shape;628;p17"/>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29" name="Google Shape;629;p17"/>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630" name="Google Shape;630;p17"/>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631" name="Google Shape;631;p17"/>
          <p:cNvSpPr txBox="1"/>
          <p:nvPr/>
        </p:nvSpPr>
        <p:spPr>
          <a:xfrm>
            <a:off x="1123802" y="2846447"/>
            <a:ext cx="5763782" cy="3205236"/>
          </a:xfrm>
          <a:prstGeom prst="rect">
            <a:avLst/>
          </a:prstGeom>
          <a:noFill/>
          <a:ln>
            <a:noFill/>
          </a:ln>
        </p:spPr>
        <p:txBody>
          <a:bodyPr anchorCtr="0" anchor="t" bIns="0" lIns="0" spcFirstLastPara="1" rIns="0" wrap="square" tIns="0">
            <a:spAutoFit/>
          </a:bodyPr>
          <a:lstStyle/>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Quý doanh nghiệp/ tổ chức vui lòng liên hệ Ban tổ chức để cung cấp danh sách nhân sự tham gia với Ban tổ chức:</a:t>
            </a:r>
            <a:endParaRPr/>
          </a:p>
          <a:p>
            <a:pPr indent="0" lvl="0" marL="0" marR="0" rtl="0" algn="just">
              <a:lnSpc>
                <a:spcPct val="140020"/>
              </a:lnSpc>
              <a:spcBef>
                <a:spcPts val="0"/>
              </a:spcBef>
              <a:spcAft>
                <a:spcPts val="0"/>
              </a:spcAft>
              <a:buNone/>
            </a:pPr>
            <a:r>
              <a:rPr b="1" lang="vi-VN" sz="1999">
                <a:solidFill>
                  <a:srgbClr val="FFE9C5"/>
                </a:solidFill>
                <a:latin typeface="Montserrat"/>
                <a:ea typeface="Montserrat"/>
                <a:cs typeface="Montserrat"/>
                <a:sym typeface="Montserrat"/>
              </a:rPr>
              <a:t>Bà Diane Nguyễn Đức Thu Dung</a:t>
            </a:r>
            <a:endParaRPr/>
          </a:p>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	+33 7 83 59 86 72</a:t>
            </a:r>
            <a:endParaRPr/>
          </a:p>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	 diane.nguyenduc@gmail.com</a:t>
            </a:r>
            <a:endParaRPr/>
          </a:p>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	 diane.nguyen@apcvparis.com</a:t>
            </a:r>
            <a:endParaRPr/>
          </a:p>
          <a:p>
            <a:pPr indent="0" lvl="0" marL="0" marR="0" rtl="0" algn="just">
              <a:lnSpc>
                <a:spcPct val="140020"/>
              </a:lnSpc>
              <a:spcBef>
                <a:spcPts val="0"/>
              </a:spcBef>
              <a:spcAft>
                <a:spcPts val="0"/>
              </a:spcAft>
              <a:buNone/>
            </a:pPr>
            <a:r>
              <a:rPr i="1" lang="vi-VN" sz="1999">
                <a:solidFill>
                  <a:srgbClr val="FFE9C5"/>
                </a:solidFill>
                <a:latin typeface="Montserrat"/>
                <a:ea typeface="Montserrat"/>
                <a:cs typeface="Montserrat"/>
                <a:sym typeface="Montserrat"/>
              </a:rPr>
              <a:t>*Ưu đãi phái đoàn: Giảm 5% lệ phí tham gia cho đoàn từ 10 người trở lên.</a:t>
            </a:r>
            <a:endParaRPr/>
          </a:p>
        </p:txBody>
      </p:sp>
      <p:sp>
        <p:nvSpPr>
          <p:cNvPr id="632" name="Google Shape;632;p17"/>
          <p:cNvSpPr txBox="1"/>
          <p:nvPr/>
        </p:nvSpPr>
        <p:spPr>
          <a:xfrm>
            <a:off x="1123802" y="1803437"/>
            <a:ext cx="4004929" cy="8509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lang="vi-VN" sz="2499">
                <a:solidFill>
                  <a:srgbClr val="F8B126"/>
                </a:solidFill>
                <a:latin typeface="Montserrat"/>
                <a:ea typeface="Montserrat"/>
                <a:cs typeface="Montserrat"/>
                <a:sym typeface="Montserrat"/>
              </a:rPr>
              <a:t>BƯỚC 1: ĐĂNG KÝ &amp; XÁC NHẬN THÔNG TIN</a:t>
            </a:r>
            <a:endParaRPr/>
          </a:p>
        </p:txBody>
      </p:sp>
      <p:sp>
        <p:nvSpPr>
          <p:cNvPr id="633" name="Google Shape;633;p17"/>
          <p:cNvSpPr txBox="1"/>
          <p:nvPr/>
        </p:nvSpPr>
        <p:spPr>
          <a:xfrm>
            <a:off x="12163901" y="1835187"/>
            <a:ext cx="5542523" cy="41275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vi-VN" sz="2499">
                <a:solidFill>
                  <a:srgbClr val="F8B126"/>
                </a:solidFill>
                <a:latin typeface="Montserrat"/>
                <a:ea typeface="Montserrat"/>
                <a:cs typeface="Montserrat"/>
                <a:sym typeface="Montserrat"/>
              </a:rPr>
              <a:t>BƯỚC 2: CHUYỂN KHOẢN LỆ PHÍ</a:t>
            </a:r>
            <a:endParaRPr/>
          </a:p>
        </p:txBody>
      </p:sp>
      <p:sp>
        <p:nvSpPr>
          <p:cNvPr id="634" name="Google Shape;634;p17"/>
          <p:cNvSpPr txBox="1"/>
          <p:nvPr/>
        </p:nvSpPr>
        <p:spPr>
          <a:xfrm>
            <a:off x="3858153" y="281977"/>
            <a:ext cx="10571693" cy="1064260"/>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HƯỚNG DẪN ĐĂNG KÝ</a:t>
            </a:r>
            <a:endParaRPr/>
          </a:p>
        </p:txBody>
      </p:sp>
      <p:cxnSp>
        <p:nvCxnSpPr>
          <p:cNvPr id="635" name="Google Shape;635;p17"/>
          <p:cNvCxnSpPr/>
          <p:nvPr/>
        </p:nvCxnSpPr>
        <p:spPr>
          <a:xfrm>
            <a:off x="4909559" y="2025395"/>
            <a:ext cx="6988451" cy="0"/>
          </a:xfrm>
          <a:prstGeom prst="straightConnector1">
            <a:avLst/>
          </a:prstGeom>
          <a:noFill/>
          <a:ln cap="flat" cmpd="sng" w="19050">
            <a:solidFill>
              <a:srgbClr val="C8A365"/>
            </a:solidFill>
            <a:prstDash val="solid"/>
            <a:round/>
            <a:headEnd len="sm" w="sm" type="none"/>
            <a:tailEnd len="sm" w="sm" type="none"/>
          </a:ln>
        </p:spPr>
      </p:cxnSp>
      <p:cxnSp>
        <p:nvCxnSpPr>
          <p:cNvPr id="636" name="Google Shape;636;p17"/>
          <p:cNvCxnSpPr/>
          <p:nvPr/>
        </p:nvCxnSpPr>
        <p:spPr>
          <a:xfrm>
            <a:off x="7414396" y="2025395"/>
            <a:ext cx="0" cy="4026934"/>
          </a:xfrm>
          <a:prstGeom prst="straightConnector1">
            <a:avLst/>
          </a:prstGeom>
          <a:noFill/>
          <a:ln cap="flat" cmpd="sng" w="19050">
            <a:solidFill>
              <a:srgbClr val="C8A365"/>
            </a:solidFill>
            <a:prstDash val="solid"/>
            <a:round/>
            <a:headEnd len="sm" w="sm" type="none"/>
            <a:tailEnd len="sm" w="sm" type="none"/>
          </a:ln>
        </p:spPr>
      </p:cxnSp>
      <p:grpSp>
        <p:nvGrpSpPr>
          <p:cNvPr id="637" name="Google Shape;637;p17"/>
          <p:cNvGrpSpPr/>
          <p:nvPr/>
        </p:nvGrpSpPr>
        <p:grpSpPr>
          <a:xfrm>
            <a:off x="13438337" y="2589326"/>
            <a:ext cx="4133972" cy="2552646"/>
            <a:chOff x="0" y="-38100"/>
            <a:chExt cx="1225611" cy="756791"/>
          </a:xfrm>
        </p:grpSpPr>
        <p:sp>
          <p:nvSpPr>
            <p:cNvPr id="638" name="Google Shape;638;p17"/>
            <p:cNvSpPr/>
            <p:nvPr/>
          </p:nvSpPr>
          <p:spPr>
            <a:xfrm>
              <a:off x="0" y="0"/>
              <a:ext cx="1225611" cy="718691"/>
            </a:xfrm>
            <a:custGeom>
              <a:rect b="b" l="l" r="r" t="t"/>
              <a:pathLst>
                <a:path extrusionOk="0" h="718691" w="1225611">
                  <a:moveTo>
                    <a:pt x="1225611" y="46819"/>
                  </a:moveTo>
                  <a:lnTo>
                    <a:pt x="1225611" y="671872"/>
                  </a:lnTo>
                  <a:cubicBezTo>
                    <a:pt x="1225611" y="697729"/>
                    <a:pt x="1204649" y="718691"/>
                    <a:pt x="1178792" y="718691"/>
                  </a:cubicBezTo>
                  <a:lnTo>
                    <a:pt x="46819" y="718691"/>
                  </a:lnTo>
                  <a:cubicBezTo>
                    <a:pt x="34402" y="718691"/>
                    <a:pt x="22493" y="713758"/>
                    <a:pt x="13713" y="704978"/>
                  </a:cubicBezTo>
                  <a:cubicBezTo>
                    <a:pt x="4933" y="696197"/>
                    <a:pt x="0" y="684289"/>
                    <a:pt x="0" y="671872"/>
                  </a:cubicBezTo>
                  <a:lnTo>
                    <a:pt x="0" y="46819"/>
                  </a:lnTo>
                  <a:cubicBezTo>
                    <a:pt x="0" y="20962"/>
                    <a:pt x="20962" y="0"/>
                    <a:pt x="46819" y="0"/>
                  </a:cubicBezTo>
                  <a:lnTo>
                    <a:pt x="1178792" y="0"/>
                  </a:lnTo>
                  <a:cubicBezTo>
                    <a:pt x="1204649" y="0"/>
                    <a:pt x="1225611" y="20962"/>
                    <a:pt x="1225611" y="46819"/>
                  </a:cubicBezTo>
                  <a:close/>
                </a:path>
              </a:pathLst>
            </a:custGeom>
            <a:noFill/>
            <a:ln cap="rnd" cmpd="sng" w="19050">
              <a:solidFill>
                <a:srgbClr val="C8A36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9" name="Google Shape;639;p17"/>
            <p:cNvSpPr txBox="1"/>
            <p:nvPr/>
          </p:nvSpPr>
          <p:spPr>
            <a:xfrm>
              <a:off x="0" y="-38100"/>
              <a:ext cx="1225611" cy="7567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40" name="Google Shape;640;p17"/>
          <p:cNvGrpSpPr/>
          <p:nvPr/>
        </p:nvGrpSpPr>
        <p:grpSpPr>
          <a:xfrm>
            <a:off x="7738246" y="2589326"/>
            <a:ext cx="5385766" cy="2552646"/>
            <a:chOff x="0" y="-38100"/>
            <a:chExt cx="1596734" cy="756791"/>
          </a:xfrm>
        </p:grpSpPr>
        <p:sp>
          <p:nvSpPr>
            <p:cNvPr id="641" name="Google Shape;641;p17"/>
            <p:cNvSpPr/>
            <p:nvPr/>
          </p:nvSpPr>
          <p:spPr>
            <a:xfrm>
              <a:off x="0" y="0"/>
              <a:ext cx="1596734" cy="718691"/>
            </a:xfrm>
            <a:custGeom>
              <a:rect b="b" l="l" r="r" t="t"/>
              <a:pathLst>
                <a:path extrusionOk="0" h="718691" w="1596734">
                  <a:moveTo>
                    <a:pt x="1596734" y="35937"/>
                  </a:moveTo>
                  <a:lnTo>
                    <a:pt x="1596734" y="682754"/>
                  </a:lnTo>
                  <a:cubicBezTo>
                    <a:pt x="1596734" y="702601"/>
                    <a:pt x="1580645" y="718691"/>
                    <a:pt x="1560797" y="718691"/>
                  </a:cubicBezTo>
                  <a:lnTo>
                    <a:pt x="35937" y="718691"/>
                  </a:lnTo>
                  <a:cubicBezTo>
                    <a:pt x="16090" y="718691"/>
                    <a:pt x="0" y="702601"/>
                    <a:pt x="0" y="682754"/>
                  </a:cubicBezTo>
                  <a:lnTo>
                    <a:pt x="0" y="35937"/>
                  </a:lnTo>
                  <a:cubicBezTo>
                    <a:pt x="0" y="16090"/>
                    <a:pt x="16090" y="0"/>
                    <a:pt x="35937" y="0"/>
                  </a:cubicBezTo>
                  <a:lnTo>
                    <a:pt x="1560797" y="0"/>
                  </a:lnTo>
                  <a:cubicBezTo>
                    <a:pt x="1580645" y="0"/>
                    <a:pt x="1596734" y="16090"/>
                    <a:pt x="1596734" y="35937"/>
                  </a:cubicBezTo>
                  <a:close/>
                </a:path>
              </a:pathLst>
            </a:custGeom>
            <a:noFill/>
            <a:ln cap="rnd" cmpd="sng" w="19050">
              <a:solidFill>
                <a:srgbClr val="C8A36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2" name="Google Shape;642;p17"/>
            <p:cNvSpPr txBox="1"/>
            <p:nvPr/>
          </p:nvSpPr>
          <p:spPr>
            <a:xfrm>
              <a:off x="0" y="-38100"/>
              <a:ext cx="1596734" cy="7567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43" name="Google Shape;643;p17"/>
          <p:cNvSpPr txBox="1"/>
          <p:nvPr/>
        </p:nvSpPr>
        <p:spPr>
          <a:xfrm>
            <a:off x="7963385" y="2834714"/>
            <a:ext cx="5039494" cy="2092325"/>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lang="vi-VN" sz="1999">
                <a:solidFill>
                  <a:srgbClr val="FFE9C5"/>
                </a:solidFill>
                <a:latin typeface="Montserrat"/>
                <a:ea typeface="Montserrat"/>
                <a:cs typeface="Montserrat"/>
                <a:sym typeface="Montserrat"/>
              </a:rPr>
              <a:t>Tại Pháp</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Tên tài khoản: Association pour la Promotion de la Culture Vietnamienne</a:t>
            </a:r>
            <a:endParaRPr sz="1999">
              <a:solidFill>
                <a:srgbClr val="FFE9C5"/>
              </a:solidFill>
              <a:latin typeface="Montserrat"/>
              <a:ea typeface="Montserrat"/>
              <a:cs typeface="Montserrat"/>
              <a:sym typeface="Montserrat"/>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IBAN: FR7630004018770001018108246</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RIB: 30004 01877 00010181082 46</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BIC: BNPAFRPPXXX</a:t>
            </a:r>
            <a:endParaRPr/>
          </a:p>
        </p:txBody>
      </p:sp>
      <p:sp>
        <p:nvSpPr>
          <p:cNvPr id="644" name="Google Shape;644;p17"/>
          <p:cNvSpPr txBox="1"/>
          <p:nvPr/>
        </p:nvSpPr>
        <p:spPr>
          <a:xfrm>
            <a:off x="13638423" y="2834714"/>
            <a:ext cx="3848100" cy="2092325"/>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lang="vi-VN" sz="1999">
                <a:solidFill>
                  <a:srgbClr val="FFE9C5"/>
                </a:solidFill>
                <a:latin typeface="Montserrat"/>
                <a:ea typeface="Montserrat"/>
                <a:cs typeface="Montserrat"/>
                <a:sym typeface="Montserrat"/>
              </a:rPr>
              <a:t>Tại Việt Nam</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Ngân hàng: Sacombank – CN Gò Vấp</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Chủ tài khoản: Nguyễn Đức Kim Dung</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Số tài khoản: 0602 1428 2219</a:t>
            </a:r>
            <a:endParaRPr/>
          </a:p>
        </p:txBody>
      </p:sp>
      <p:sp>
        <p:nvSpPr>
          <p:cNvPr id="645" name="Google Shape;645;p17"/>
          <p:cNvSpPr txBox="1"/>
          <p:nvPr/>
        </p:nvSpPr>
        <p:spPr>
          <a:xfrm>
            <a:off x="3023393" y="6515100"/>
            <a:ext cx="5148835" cy="41275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vi-VN" sz="2499">
                <a:solidFill>
                  <a:srgbClr val="F8B126"/>
                </a:solidFill>
                <a:latin typeface="Montserrat"/>
                <a:ea typeface="Montserrat"/>
                <a:cs typeface="Montserrat"/>
                <a:sym typeface="Montserrat"/>
              </a:rPr>
              <a:t>BƯỚC 3: XÁC NHẬN THAM GIA</a:t>
            </a:r>
            <a:endParaRPr/>
          </a:p>
        </p:txBody>
      </p:sp>
      <p:sp>
        <p:nvSpPr>
          <p:cNvPr id="646" name="Google Shape;646;p17"/>
          <p:cNvSpPr txBox="1"/>
          <p:nvPr/>
        </p:nvSpPr>
        <p:spPr>
          <a:xfrm>
            <a:off x="3071181" y="7062465"/>
            <a:ext cx="12961520" cy="372745"/>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lang="vi-VN" sz="2199">
                <a:solidFill>
                  <a:srgbClr val="FFE9C5"/>
                </a:solidFill>
                <a:latin typeface="Montserrat"/>
                <a:ea typeface="Montserrat"/>
                <a:cs typeface="Montserrat"/>
                <a:sym typeface="Montserrat"/>
              </a:rPr>
              <a:t>Nhận Thư mời chính thức dành cho Doanh nghiệp (sử dụng cho thủ tục visa và công tác).</a:t>
            </a:r>
            <a:endParaRPr/>
          </a:p>
        </p:txBody>
      </p:sp>
      <p:grpSp>
        <p:nvGrpSpPr>
          <p:cNvPr id="647" name="Google Shape;647;p17"/>
          <p:cNvGrpSpPr/>
          <p:nvPr/>
        </p:nvGrpSpPr>
        <p:grpSpPr>
          <a:xfrm>
            <a:off x="2543923" y="7086104"/>
            <a:ext cx="274390" cy="293254"/>
            <a:chOff x="0" y="-132079"/>
            <a:chExt cx="812800" cy="868679"/>
          </a:xfrm>
        </p:grpSpPr>
        <p:sp>
          <p:nvSpPr>
            <p:cNvPr id="648" name="Google Shape;648;p17"/>
            <p:cNvSpPr/>
            <p:nvPr/>
          </p:nvSpPr>
          <p:spPr>
            <a:xfrm>
              <a:off x="0" y="-132079"/>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9" name="Google Shape;649;p17"/>
            <p:cNvSpPr txBox="1"/>
            <p:nvPr/>
          </p:nvSpPr>
          <p:spPr>
            <a:xfrm>
              <a:off x="76200" y="38100"/>
              <a:ext cx="660400" cy="698500"/>
            </a:xfrm>
            <a:prstGeom prst="rect">
              <a:avLst/>
            </a:prstGeom>
            <a:noFill/>
            <a:ln>
              <a:noFill/>
            </a:ln>
          </p:spPr>
          <p:txBody>
            <a:bodyPr anchorCtr="0" anchor="ctr" bIns="68750" lIns="68750" spcFirstLastPara="1" rIns="68750" wrap="square" tIns="687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50" name="Google Shape;650;p17"/>
          <p:cNvGrpSpPr/>
          <p:nvPr/>
        </p:nvGrpSpPr>
        <p:grpSpPr>
          <a:xfrm>
            <a:off x="2543923" y="8002671"/>
            <a:ext cx="274390" cy="274390"/>
            <a:chOff x="0" y="0"/>
            <a:chExt cx="812800" cy="812800"/>
          </a:xfrm>
        </p:grpSpPr>
        <p:sp>
          <p:nvSpPr>
            <p:cNvPr id="651" name="Google Shape;651;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2" name="Google Shape;652;p17"/>
            <p:cNvSpPr txBox="1"/>
            <p:nvPr/>
          </p:nvSpPr>
          <p:spPr>
            <a:xfrm>
              <a:off x="76200" y="38100"/>
              <a:ext cx="660400" cy="698500"/>
            </a:xfrm>
            <a:prstGeom prst="rect">
              <a:avLst/>
            </a:prstGeom>
            <a:noFill/>
            <a:ln>
              <a:noFill/>
            </a:ln>
          </p:spPr>
          <p:txBody>
            <a:bodyPr anchorCtr="0" anchor="ctr" bIns="68750" lIns="68750" spcFirstLastPara="1" rIns="68750" wrap="square" tIns="687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53" name="Google Shape;653;p17"/>
          <p:cNvSpPr txBox="1"/>
          <p:nvPr/>
        </p:nvSpPr>
        <p:spPr>
          <a:xfrm>
            <a:off x="7966846" y="5313422"/>
            <a:ext cx="9494837" cy="691728"/>
          </a:xfrm>
          <a:prstGeom prst="rect">
            <a:avLst/>
          </a:prstGeom>
          <a:noFill/>
          <a:ln>
            <a:noFill/>
          </a:ln>
        </p:spPr>
        <p:txBody>
          <a:bodyPr anchorCtr="0" anchor="t" bIns="0" lIns="0" spcFirstLastPara="1" rIns="0" wrap="square" tIns="0">
            <a:spAutoFit/>
          </a:bodyPr>
          <a:lstStyle/>
          <a:p>
            <a:pPr indent="0" lvl="0" marL="0" marR="0" rtl="0" algn="ctr">
              <a:lnSpc>
                <a:spcPct val="140020"/>
              </a:lnSpc>
              <a:spcBef>
                <a:spcPts val="0"/>
              </a:spcBef>
              <a:spcAft>
                <a:spcPts val="0"/>
              </a:spcAft>
              <a:buNone/>
            </a:pPr>
            <a:r>
              <a:rPr i="1" lang="vi-VN" sz="1999">
                <a:solidFill>
                  <a:srgbClr val="FFE9C5"/>
                </a:solidFill>
                <a:latin typeface="Montserrat"/>
                <a:ea typeface="Montserrat"/>
                <a:cs typeface="Montserrat"/>
                <a:sym typeface="Montserrat"/>
              </a:rPr>
              <a:t>Vui lòng ghi rõ tên Doanh nghiệp/Tổ chức trong nội dung chuyển khoản để BTC xuất thư xác nhận</a:t>
            </a:r>
            <a:endParaRPr/>
          </a:p>
        </p:txBody>
      </p:sp>
      <p:sp>
        <p:nvSpPr>
          <p:cNvPr id="654" name="Google Shape;654;p17"/>
          <p:cNvSpPr txBox="1"/>
          <p:nvPr/>
        </p:nvSpPr>
        <p:spPr>
          <a:xfrm>
            <a:off x="3071181" y="7934444"/>
            <a:ext cx="13247270" cy="372745"/>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lang="vi-VN" sz="2199">
                <a:solidFill>
                  <a:srgbClr val="FFE9C5"/>
                </a:solidFill>
                <a:latin typeface="Montserrat"/>
                <a:ea typeface="Montserrat"/>
                <a:cs typeface="Montserrat"/>
                <a:sym typeface="Montserrat"/>
              </a:rPr>
              <a:t>Nhận lịch trình chi tiết các buổi gặp gỡ chính quyền địa phương và doanh nghiệp tại Guarda.</a:t>
            </a:r>
            <a:endParaRPr/>
          </a:p>
        </p:txBody>
      </p:sp>
      <p:cxnSp>
        <p:nvCxnSpPr>
          <p:cNvPr id="655" name="Google Shape;655;p17"/>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656" name="Google Shape;656;p17"/>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16</a:t>
            </a:r>
            <a:endParaRPr/>
          </a:p>
        </p:txBody>
      </p:sp>
      <p:sp>
        <p:nvSpPr>
          <p:cNvPr id="657" name="Google Shape;657;p17"/>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658" name="Google Shape;658;p17"/>
          <p:cNvSpPr txBox="1"/>
          <p:nvPr/>
        </p:nvSpPr>
        <p:spPr>
          <a:xfrm>
            <a:off x="543537" y="9149017"/>
            <a:ext cx="8261379" cy="562990"/>
          </a:xfrm>
          <a:prstGeom prst="rect">
            <a:avLst/>
          </a:prstGeom>
          <a:noFill/>
          <a:ln>
            <a:noFill/>
          </a:ln>
        </p:spPr>
        <p:txBody>
          <a:bodyPr anchorCtr="0" anchor="t" bIns="0" lIns="0" spcFirstLastPara="1" rIns="0" wrap="square" tIns="0">
            <a:spAutoFit/>
          </a:bodyPr>
          <a:lstStyle/>
          <a:p>
            <a:pPr indent="0" lvl="0" marL="0" marR="0" rtl="0" algn="l">
              <a:lnSpc>
                <a:spcPct val="133000"/>
              </a:lnSpc>
              <a:spcBef>
                <a:spcPts val="0"/>
              </a:spcBef>
              <a:spcAft>
                <a:spcPts val="0"/>
              </a:spcAft>
              <a:buNone/>
            </a:pPr>
            <a:r>
              <a:rPr lang="vi-VN" sz="3400">
                <a:solidFill>
                  <a:srgbClr val="C8A365"/>
                </a:solidFill>
                <a:latin typeface="Playfair Display"/>
                <a:ea typeface="Playfair Display"/>
                <a:cs typeface="Playfair Display"/>
                <a:sym typeface="Playfair Display"/>
              </a:rPr>
              <a:t>CHO DOANH NGHIỆP/ TỔ CHỨC</a:t>
            </a:r>
            <a:endParaRPr/>
          </a:p>
        </p:txBody>
      </p:sp>
      <p:sp>
        <p:nvSpPr>
          <p:cNvPr descr="Receiver with solid fill" id="659" name="Google Shape;659;p17"/>
          <p:cNvSpPr/>
          <p:nvPr/>
        </p:nvSpPr>
        <p:spPr>
          <a:xfrm rot="848263">
            <a:off x="1706555" y="4329064"/>
            <a:ext cx="228014" cy="228014"/>
          </a:xfrm>
          <a:prstGeom prst="rect">
            <a:avLst/>
          </a:prstGeom>
          <a:noFill/>
          <a:ln>
            <a:noFill/>
          </a:ln>
        </p:spPr>
      </p:sp>
      <p:sp>
        <p:nvSpPr>
          <p:cNvPr descr="Email with solid fill" id="660" name="Google Shape;660;p17"/>
          <p:cNvSpPr/>
          <p:nvPr/>
        </p:nvSpPr>
        <p:spPr>
          <a:xfrm>
            <a:off x="1706132" y="4686300"/>
            <a:ext cx="265091" cy="265091"/>
          </a:xfrm>
          <a:prstGeom prst="rect">
            <a:avLst/>
          </a:prstGeom>
          <a:no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061F40"/>
        </a:solidFill>
      </p:bgPr>
    </p:bg>
    <p:spTree>
      <p:nvGrpSpPr>
        <p:cNvPr id="664" name="Shape 664"/>
        <p:cNvGrpSpPr/>
        <p:nvPr/>
      </p:nvGrpSpPr>
      <p:grpSpPr>
        <a:xfrm>
          <a:off x="0" y="0"/>
          <a:ext cx="0" cy="0"/>
          <a:chOff x="0" y="0"/>
          <a:chExt cx="0" cy="0"/>
        </a:xfrm>
      </p:grpSpPr>
      <p:sp>
        <p:nvSpPr>
          <p:cNvPr id="665" name="Google Shape;665;p18"/>
          <p:cNvSpPr/>
          <p:nvPr/>
        </p:nvSpPr>
        <p:spPr>
          <a:xfrm>
            <a:off x="0" y="52287"/>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666" name="Google Shape;666;p18"/>
          <p:cNvGrpSpPr/>
          <p:nvPr/>
        </p:nvGrpSpPr>
        <p:grpSpPr>
          <a:xfrm>
            <a:off x="15201900" y="-188177"/>
            <a:ext cx="3086100" cy="10431661"/>
            <a:chOff x="0" y="-38100"/>
            <a:chExt cx="812800" cy="2747433"/>
          </a:xfrm>
        </p:grpSpPr>
        <p:sp>
          <p:nvSpPr>
            <p:cNvPr id="667" name="Google Shape;667;p18"/>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8" name="Google Shape;668;p18"/>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69" name="Google Shape;669;p18"/>
          <p:cNvGrpSpPr/>
          <p:nvPr/>
        </p:nvGrpSpPr>
        <p:grpSpPr>
          <a:xfrm>
            <a:off x="0" y="-101145"/>
            <a:ext cx="18288000" cy="10388149"/>
            <a:chOff x="0" y="-38100"/>
            <a:chExt cx="4816593" cy="2735973"/>
          </a:xfrm>
        </p:grpSpPr>
        <p:sp>
          <p:nvSpPr>
            <p:cNvPr id="670" name="Google Shape;670;p18"/>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1" name="Google Shape;671;p18"/>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72" name="Google Shape;672;p18"/>
          <p:cNvGrpSpPr/>
          <p:nvPr/>
        </p:nvGrpSpPr>
        <p:grpSpPr>
          <a:xfrm>
            <a:off x="0" y="-144661"/>
            <a:ext cx="3086100" cy="10431661"/>
            <a:chOff x="0" y="-38100"/>
            <a:chExt cx="812800" cy="2747433"/>
          </a:xfrm>
        </p:grpSpPr>
        <p:sp>
          <p:nvSpPr>
            <p:cNvPr id="673" name="Google Shape;673;p18"/>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4" name="Google Shape;674;p18"/>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75" name="Google Shape;675;p18"/>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676" name="Google Shape;676;p18"/>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677" name="Google Shape;677;p18"/>
          <p:cNvSpPr txBox="1"/>
          <p:nvPr/>
        </p:nvSpPr>
        <p:spPr>
          <a:xfrm>
            <a:off x="3775867" y="163253"/>
            <a:ext cx="10736265" cy="1064260"/>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QUYỀN LỢI TỪ DỰ ÁN</a:t>
            </a:r>
            <a:endParaRPr/>
          </a:p>
        </p:txBody>
      </p:sp>
      <p:sp>
        <p:nvSpPr>
          <p:cNvPr id="678" name="Google Shape;678;p18"/>
          <p:cNvSpPr txBox="1"/>
          <p:nvPr/>
        </p:nvSpPr>
        <p:spPr>
          <a:xfrm>
            <a:off x="2227962" y="2512417"/>
            <a:ext cx="11115397" cy="2108526"/>
          </a:xfrm>
          <a:prstGeom prst="rect">
            <a:avLst/>
          </a:prstGeom>
          <a:noFill/>
          <a:ln>
            <a:noFill/>
          </a:ln>
        </p:spPr>
        <p:txBody>
          <a:bodyPr anchorCtr="0" anchor="t" bIns="0" lIns="0" spcFirstLastPara="1" rIns="0" wrap="square" tIns="0">
            <a:spAutoFit/>
          </a:bodyPr>
          <a:lstStyle/>
          <a:p>
            <a:pPr indent="0" lvl="0" marL="0" marR="0" rtl="0" algn="l">
              <a:lnSpc>
                <a:spcPct val="149571"/>
              </a:lnSpc>
              <a:spcBef>
                <a:spcPts val="0"/>
              </a:spcBef>
              <a:spcAft>
                <a:spcPts val="0"/>
              </a:spcAft>
              <a:buNone/>
            </a:pPr>
            <a:r>
              <a:rPr lang="vi-VN" sz="2800">
                <a:solidFill>
                  <a:srgbClr val="FFE9C5"/>
                </a:solidFill>
                <a:latin typeface="Montserrat"/>
                <a:ea typeface="Montserrat"/>
                <a:cs typeface="Montserrat"/>
                <a:sym typeface="Montserrat"/>
              </a:rPr>
              <a:t>Hành trình di sản: Được tham quan những địa danh nổi tiếng tại Pháp, Bỉ, Bồ Đào Nha và Guarda, thành phố quê hương của giáo sĩ Francisco de Pina - một trải nghiệm mà khách du lịch thông thường khó lòng có được.</a:t>
            </a:r>
            <a:endParaRPr/>
          </a:p>
        </p:txBody>
      </p:sp>
      <p:cxnSp>
        <p:nvCxnSpPr>
          <p:cNvPr id="679" name="Google Shape;679;p18"/>
          <p:cNvCxnSpPr/>
          <p:nvPr/>
        </p:nvCxnSpPr>
        <p:spPr>
          <a:xfrm flipH="1" rot="10800000">
            <a:off x="1626949" y="2857499"/>
            <a:ext cx="16521" cy="2955323"/>
          </a:xfrm>
          <a:prstGeom prst="straightConnector1">
            <a:avLst/>
          </a:prstGeom>
          <a:noFill/>
          <a:ln cap="flat" cmpd="sng" w="9525">
            <a:solidFill>
              <a:srgbClr val="F0E4BA"/>
            </a:solidFill>
            <a:prstDash val="solid"/>
            <a:round/>
            <a:headEnd len="sm" w="sm" type="none"/>
            <a:tailEnd len="sm" w="sm" type="none"/>
          </a:ln>
        </p:spPr>
      </p:cxnSp>
      <p:grpSp>
        <p:nvGrpSpPr>
          <p:cNvPr id="680" name="Google Shape;680;p18"/>
          <p:cNvGrpSpPr/>
          <p:nvPr/>
        </p:nvGrpSpPr>
        <p:grpSpPr>
          <a:xfrm>
            <a:off x="1479303" y="2634811"/>
            <a:ext cx="328335" cy="328335"/>
            <a:chOff x="0" y="0"/>
            <a:chExt cx="812800" cy="812800"/>
          </a:xfrm>
        </p:grpSpPr>
        <p:sp>
          <p:nvSpPr>
            <p:cNvPr id="681" name="Google Shape;681;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2" name="Google Shape;682;p18"/>
            <p:cNvSpPr txBox="1"/>
            <p:nvPr/>
          </p:nvSpPr>
          <p:spPr>
            <a:xfrm>
              <a:off x="76200" y="38100"/>
              <a:ext cx="660400" cy="698500"/>
            </a:xfrm>
            <a:prstGeom prst="rect">
              <a:avLst/>
            </a:prstGeom>
            <a:noFill/>
            <a:ln>
              <a:noFill/>
            </a:ln>
          </p:spPr>
          <p:txBody>
            <a:bodyPr anchorCtr="0" anchor="ctr" bIns="68750" lIns="68750" spcFirstLastPara="1" rIns="68750" wrap="square" tIns="687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83" name="Google Shape;683;p18"/>
          <p:cNvGrpSpPr/>
          <p:nvPr/>
        </p:nvGrpSpPr>
        <p:grpSpPr>
          <a:xfrm>
            <a:off x="1462782" y="5812823"/>
            <a:ext cx="328335" cy="328335"/>
            <a:chOff x="0" y="0"/>
            <a:chExt cx="812800" cy="812800"/>
          </a:xfrm>
        </p:grpSpPr>
        <p:sp>
          <p:nvSpPr>
            <p:cNvPr id="684" name="Google Shape;684;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5" name="Google Shape;685;p18"/>
            <p:cNvSpPr txBox="1"/>
            <p:nvPr/>
          </p:nvSpPr>
          <p:spPr>
            <a:xfrm>
              <a:off x="76200" y="38100"/>
              <a:ext cx="660400" cy="698500"/>
            </a:xfrm>
            <a:prstGeom prst="rect">
              <a:avLst/>
            </a:prstGeom>
            <a:noFill/>
            <a:ln>
              <a:noFill/>
            </a:ln>
          </p:spPr>
          <p:txBody>
            <a:bodyPr anchorCtr="0" anchor="ctr" bIns="68750" lIns="68750" spcFirstLastPara="1" rIns="68750" wrap="square" tIns="687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86" name="Google Shape;686;p18"/>
          <p:cNvSpPr txBox="1"/>
          <p:nvPr/>
        </p:nvSpPr>
        <p:spPr>
          <a:xfrm>
            <a:off x="2244483" y="4707975"/>
            <a:ext cx="8570699" cy="1569917"/>
          </a:xfrm>
          <a:prstGeom prst="rect">
            <a:avLst/>
          </a:prstGeom>
          <a:noFill/>
          <a:ln>
            <a:noFill/>
          </a:ln>
        </p:spPr>
        <p:txBody>
          <a:bodyPr anchorCtr="0" anchor="t" bIns="0" lIns="0" spcFirstLastPara="1" rIns="0" wrap="square" tIns="0">
            <a:spAutoFit/>
          </a:bodyPr>
          <a:lstStyle/>
          <a:p>
            <a:pPr indent="0" lvl="0" marL="0" marR="0" rtl="0" algn="l">
              <a:lnSpc>
                <a:spcPct val="149571"/>
              </a:lnSpc>
              <a:spcBef>
                <a:spcPts val="0"/>
              </a:spcBef>
              <a:spcAft>
                <a:spcPts val="0"/>
              </a:spcAft>
              <a:buNone/>
            </a:pPr>
            <a:r>
              <a:rPr lang="vi-VN" sz="2800">
                <a:solidFill>
                  <a:srgbClr val="FFE9C5"/>
                </a:solidFill>
                <a:latin typeface="Montserrat"/>
                <a:ea typeface="Montserrat"/>
                <a:cs typeface="Montserrat"/>
                <a:sym typeface="Montserrat"/>
              </a:rPr>
              <a:t>Khoảnh khắc lịch sử: Trực tiếp tham dự lễ tri ân, một cột mốc trong giao lưu </a:t>
            </a:r>
            <a:endParaRPr/>
          </a:p>
          <a:p>
            <a:pPr indent="0" lvl="0" marL="0" marR="0" rtl="0" algn="l">
              <a:lnSpc>
                <a:spcPct val="149571"/>
              </a:lnSpc>
              <a:spcBef>
                <a:spcPts val="0"/>
              </a:spcBef>
              <a:spcAft>
                <a:spcPts val="0"/>
              </a:spcAft>
              <a:buNone/>
            </a:pPr>
            <a:r>
              <a:rPr lang="vi-VN" sz="2800">
                <a:solidFill>
                  <a:srgbClr val="FFE9C5"/>
                </a:solidFill>
                <a:latin typeface="Montserrat"/>
                <a:ea typeface="Montserrat"/>
                <a:cs typeface="Montserrat"/>
                <a:sym typeface="Montserrat"/>
              </a:rPr>
              <a:t>văn hóa Việt - Bồ.</a:t>
            </a:r>
            <a:endParaRPr/>
          </a:p>
        </p:txBody>
      </p:sp>
      <p:pic>
        <p:nvPicPr>
          <p:cNvPr id="687" name="Google Shape;687;p18"/>
          <p:cNvPicPr preferRelativeResize="0"/>
          <p:nvPr/>
        </p:nvPicPr>
        <p:blipFill rotWithShape="1">
          <a:blip r:embed="rId5">
            <a:alphaModFix/>
          </a:blip>
          <a:srcRect b="0" l="431" r="40744" t="0"/>
          <a:stretch/>
        </p:blipFill>
        <p:spPr>
          <a:xfrm>
            <a:off x="14990358" y="2569567"/>
            <a:ext cx="2268942" cy="5822906"/>
          </a:xfrm>
          <a:prstGeom prst="rect">
            <a:avLst/>
          </a:prstGeom>
          <a:noFill/>
          <a:ln>
            <a:noFill/>
          </a:ln>
        </p:spPr>
      </p:pic>
      <p:pic>
        <p:nvPicPr>
          <p:cNvPr id="688" name="Google Shape;688;p18"/>
          <p:cNvPicPr preferRelativeResize="0"/>
          <p:nvPr/>
        </p:nvPicPr>
        <p:blipFill rotWithShape="1">
          <a:blip r:embed="rId6">
            <a:alphaModFix/>
          </a:blip>
          <a:srcRect b="13602" l="0" r="0" t="13602"/>
          <a:stretch/>
        </p:blipFill>
        <p:spPr>
          <a:xfrm>
            <a:off x="11801678" y="5029725"/>
            <a:ext cx="2644668" cy="3362748"/>
          </a:xfrm>
          <a:prstGeom prst="rect">
            <a:avLst/>
          </a:prstGeom>
          <a:noFill/>
          <a:ln>
            <a:noFill/>
          </a:ln>
        </p:spPr>
      </p:pic>
      <p:cxnSp>
        <p:nvCxnSpPr>
          <p:cNvPr id="689" name="Google Shape;689;p18"/>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690" name="Google Shape;690;p18"/>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17</a:t>
            </a:r>
            <a:endParaRPr/>
          </a:p>
        </p:txBody>
      </p:sp>
      <p:sp>
        <p:nvSpPr>
          <p:cNvPr id="691" name="Google Shape;691;p18"/>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692" name="Google Shape;692;p18"/>
          <p:cNvSpPr txBox="1"/>
          <p:nvPr/>
        </p:nvSpPr>
        <p:spPr>
          <a:xfrm>
            <a:off x="543537" y="9149017"/>
            <a:ext cx="8261379" cy="562990"/>
          </a:xfrm>
          <a:prstGeom prst="rect">
            <a:avLst/>
          </a:prstGeom>
          <a:noFill/>
          <a:ln>
            <a:noFill/>
          </a:ln>
        </p:spPr>
        <p:txBody>
          <a:bodyPr anchorCtr="0" anchor="t" bIns="0" lIns="0" spcFirstLastPara="1" rIns="0" wrap="square" tIns="0">
            <a:spAutoFit/>
          </a:bodyPr>
          <a:lstStyle/>
          <a:p>
            <a:pPr indent="0" lvl="0" marL="0" marR="0" rtl="0" algn="l">
              <a:lnSpc>
                <a:spcPct val="133000"/>
              </a:lnSpc>
              <a:spcBef>
                <a:spcPts val="0"/>
              </a:spcBef>
              <a:spcAft>
                <a:spcPts val="0"/>
              </a:spcAft>
              <a:buNone/>
            </a:pPr>
            <a:r>
              <a:rPr lang="vi-VN" sz="3400">
                <a:solidFill>
                  <a:srgbClr val="C8A365"/>
                </a:solidFill>
                <a:latin typeface="Playfair Display"/>
                <a:ea typeface="Playfair Display"/>
                <a:cs typeface="Playfair Display"/>
                <a:sym typeface="Playfair Display"/>
              </a:rPr>
              <a:t>ĐỐI VỚI CÁ NHÂN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061F40"/>
        </a:solidFill>
      </p:bgPr>
    </p:bg>
    <p:spTree>
      <p:nvGrpSpPr>
        <p:cNvPr id="696" name="Shape 696"/>
        <p:cNvGrpSpPr/>
        <p:nvPr/>
      </p:nvGrpSpPr>
      <p:grpSpPr>
        <a:xfrm>
          <a:off x="0" y="0"/>
          <a:ext cx="0" cy="0"/>
          <a:chOff x="0" y="0"/>
          <a:chExt cx="0" cy="0"/>
        </a:xfrm>
      </p:grpSpPr>
      <p:sp>
        <p:nvSpPr>
          <p:cNvPr id="697" name="Google Shape;697;p19"/>
          <p:cNvSpPr/>
          <p:nvPr/>
        </p:nvSpPr>
        <p:spPr>
          <a:xfrm>
            <a:off x="21102" y="0"/>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698" name="Google Shape;698;p19"/>
          <p:cNvGrpSpPr/>
          <p:nvPr/>
        </p:nvGrpSpPr>
        <p:grpSpPr>
          <a:xfrm>
            <a:off x="15201900" y="-188177"/>
            <a:ext cx="3086100" cy="10431661"/>
            <a:chOff x="0" y="-38100"/>
            <a:chExt cx="812800" cy="2747433"/>
          </a:xfrm>
        </p:grpSpPr>
        <p:sp>
          <p:nvSpPr>
            <p:cNvPr id="699" name="Google Shape;699;p19"/>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0" name="Google Shape;700;p19"/>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01" name="Google Shape;701;p19"/>
          <p:cNvGrpSpPr/>
          <p:nvPr/>
        </p:nvGrpSpPr>
        <p:grpSpPr>
          <a:xfrm>
            <a:off x="46653" y="-144661"/>
            <a:ext cx="18288000" cy="10388149"/>
            <a:chOff x="0" y="-38100"/>
            <a:chExt cx="4816593" cy="2735973"/>
          </a:xfrm>
        </p:grpSpPr>
        <p:sp>
          <p:nvSpPr>
            <p:cNvPr id="702" name="Google Shape;702;p19"/>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3" name="Google Shape;703;p19"/>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04" name="Google Shape;704;p19"/>
          <p:cNvGrpSpPr/>
          <p:nvPr/>
        </p:nvGrpSpPr>
        <p:grpSpPr>
          <a:xfrm>
            <a:off x="10216" y="322234"/>
            <a:ext cx="3086100" cy="10431661"/>
            <a:chOff x="0" y="-38100"/>
            <a:chExt cx="812800" cy="2747433"/>
          </a:xfrm>
        </p:grpSpPr>
        <p:sp>
          <p:nvSpPr>
            <p:cNvPr id="705" name="Google Shape;705;p19"/>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6" name="Google Shape;706;p19"/>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07" name="Google Shape;707;p19"/>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708" name="Google Shape;708;p19"/>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709" name="Google Shape;709;p19"/>
          <p:cNvSpPr txBox="1"/>
          <p:nvPr/>
        </p:nvSpPr>
        <p:spPr>
          <a:xfrm>
            <a:off x="4227437" y="95653"/>
            <a:ext cx="9833125" cy="117157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lang="vi-VN" sz="6500">
                <a:solidFill>
                  <a:srgbClr val="C8A365"/>
                </a:solidFill>
                <a:latin typeface="Playfair Display"/>
                <a:ea typeface="Playfair Display"/>
                <a:cs typeface="Playfair Display"/>
                <a:sym typeface="Playfair Display"/>
              </a:rPr>
              <a:t>HỖ TRỢ &amp; ĐIỀU PHỐI </a:t>
            </a:r>
            <a:endParaRPr/>
          </a:p>
        </p:txBody>
      </p:sp>
      <p:grpSp>
        <p:nvGrpSpPr>
          <p:cNvPr id="710" name="Google Shape;710;p19"/>
          <p:cNvGrpSpPr/>
          <p:nvPr/>
        </p:nvGrpSpPr>
        <p:grpSpPr>
          <a:xfrm>
            <a:off x="1028700" y="2416064"/>
            <a:ext cx="4655736" cy="3641836"/>
            <a:chOff x="0" y="-38100"/>
            <a:chExt cx="888025" cy="833095"/>
          </a:xfrm>
        </p:grpSpPr>
        <p:sp>
          <p:nvSpPr>
            <p:cNvPr id="711" name="Google Shape;711;p19"/>
            <p:cNvSpPr/>
            <p:nvPr/>
          </p:nvSpPr>
          <p:spPr>
            <a:xfrm>
              <a:off x="0" y="0"/>
              <a:ext cx="888025" cy="794995"/>
            </a:xfrm>
            <a:custGeom>
              <a:rect b="b" l="l" r="r" t="t"/>
              <a:pathLst>
                <a:path extrusionOk="0" h="794995" w="888025">
                  <a:moveTo>
                    <a:pt x="888025" y="41572"/>
                  </a:moveTo>
                  <a:lnTo>
                    <a:pt x="888025" y="753423"/>
                  </a:lnTo>
                  <a:cubicBezTo>
                    <a:pt x="888025" y="764449"/>
                    <a:pt x="883645" y="775023"/>
                    <a:pt x="875849" y="782819"/>
                  </a:cubicBezTo>
                  <a:cubicBezTo>
                    <a:pt x="868053" y="790615"/>
                    <a:pt x="857479" y="794995"/>
                    <a:pt x="846453" y="794995"/>
                  </a:cubicBezTo>
                  <a:lnTo>
                    <a:pt x="41572" y="794995"/>
                  </a:lnTo>
                  <a:cubicBezTo>
                    <a:pt x="18612" y="794995"/>
                    <a:pt x="0" y="776383"/>
                    <a:pt x="0" y="753423"/>
                  </a:cubicBezTo>
                  <a:lnTo>
                    <a:pt x="0" y="41572"/>
                  </a:lnTo>
                  <a:cubicBezTo>
                    <a:pt x="0" y="18612"/>
                    <a:pt x="18612" y="0"/>
                    <a:pt x="41572" y="0"/>
                  </a:cubicBezTo>
                  <a:lnTo>
                    <a:pt x="846453" y="0"/>
                  </a:lnTo>
                  <a:cubicBezTo>
                    <a:pt x="869413" y="0"/>
                    <a:pt x="888025" y="18612"/>
                    <a:pt x="888025" y="41572"/>
                  </a:cubicBezTo>
                  <a:close/>
                </a:path>
              </a:pathLst>
            </a:custGeom>
            <a:noFill/>
            <a:ln cap="rnd" cmpd="sng" w="38100">
              <a:solidFill>
                <a:srgbClr val="C8A36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2" name="Google Shape;712;p19"/>
            <p:cNvSpPr txBox="1"/>
            <p:nvPr/>
          </p:nvSpPr>
          <p:spPr>
            <a:xfrm>
              <a:off x="0" y="-38100"/>
              <a:ext cx="888025" cy="83309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13" name="Google Shape;713;p19"/>
          <p:cNvSpPr txBox="1"/>
          <p:nvPr/>
        </p:nvSpPr>
        <p:spPr>
          <a:xfrm>
            <a:off x="1127806" y="2836565"/>
            <a:ext cx="4465162" cy="2945550"/>
          </a:xfrm>
          <a:prstGeom prst="rect">
            <a:avLst/>
          </a:prstGeom>
          <a:noFill/>
          <a:ln>
            <a:noFill/>
          </a:ln>
        </p:spPr>
        <p:txBody>
          <a:bodyPr anchorCtr="0" anchor="t" bIns="0" lIns="0" spcFirstLastPara="1" rIns="0" wrap="square" tIns="0">
            <a:spAutoFit/>
          </a:bodyPr>
          <a:lstStyle/>
          <a:p>
            <a:pPr indent="-342900" lvl="0" marL="342900" marR="0" rtl="0" algn="just">
              <a:lnSpc>
                <a:spcPct val="146950"/>
              </a:lnSpc>
              <a:spcBef>
                <a:spcPts val="0"/>
              </a:spcBef>
              <a:spcAft>
                <a:spcPts val="0"/>
              </a:spcAft>
              <a:buClr>
                <a:srgbClr val="FFE9C5"/>
              </a:buClr>
              <a:buSzPts val="2000"/>
              <a:buFont typeface="Arial"/>
              <a:buChar char="•"/>
            </a:pPr>
            <a:r>
              <a:rPr lang="vi-VN" sz="2000">
                <a:solidFill>
                  <a:srgbClr val="FFE9C5"/>
                </a:solidFill>
                <a:latin typeface="Montserrat"/>
                <a:ea typeface="Montserrat"/>
                <a:cs typeface="Montserrat"/>
                <a:sym typeface="Montserrat"/>
              </a:rPr>
              <a:t>Cung cấp Thư mời chính thức Tham gia sự kiện từ Ban Tổ chức &amp; Hội đồng thành phố Guarda.</a:t>
            </a:r>
            <a:endParaRPr/>
          </a:p>
          <a:p>
            <a:pPr indent="0" lvl="0" marL="0" marR="0" rtl="0" algn="just">
              <a:lnSpc>
                <a:spcPct val="146950"/>
              </a:lnSpc>
              <a:spcBef>
                <a:spcPts val="0"/>
              </a:spcBef>
              <a:spcAft>
                <a:spcPts val="0"/>
              </a:spcAft>
              <a:buNone/>
            </a:pPr>
            <a:r>
              <a:t/>
            </a:r>
            <a:endParaRPr sz="2000">
              <a:solidFill>
                <a:srgbClr val="FFE9C5"/>
              </a:solidFill>
              <a:latin typeface="Montserrat"/>
              <a:ea typeface="Montserrat"/>
              <a:cs typeface="Montserrat"/>
              <a:sym typeface="Montserrat"/>
            </a:endParaRPr>
          </a:p>
          <a:p>
            <a:pPr indent="-342900" lvl="0" marL="342900" marR="0" rtl="0" algn="just">
              <a:lnSpc>
                <a:spcPct val="146950"/>
              </a:lnSpc>
              <a:spcBef>
                <a:spcPts val="0"/>
              </a:spcBef>
              <a:spcAft>
                <a:spcPts val="0"/>
              </a:spcAft>
              <a:buClr>
                <a:srgbClr val="FFE9C5"/>
              </a:buClr>
              <a:buSzPts val="2000"/>
              <a:buFont typeface="Arial"/>
              <a:buChar char="•"/>
            </a:pPr>
            <a:r>
              <a:rPr lang="vi-VN" sz="2000">
                <a:solidFill>
                  <a:srgbClr val="FFE9C5"/>
                </a:solidFill>
                <a:latin typeface="Montserrat"/>
                <a:ea typeface="Montserrat"/>
                <a:cs typeface="Montserrat"/>
                <a:sym typeface="Montserrat"/>
              </a:rPr>
              <a:t>Với thư mời này, quy trình xin visa vào khối Schengen sẽ được thuận lợi..</a:t>
            </a:r>
            <a:endParaRPr/>
          </a:p>
        </p:txBody>
      </p:sp>
      <p:sp>
        <p:nvSpPr>
          <p:cNvPr id="714" name="Google Shape;714;p19"/>
          <p:cNvSpPr txBox="1"/>
          <p:nvPr/>
        </p:nvSpPr>
        <p:spPr>
          <a:xfrm>
            <a:off x="1170984" y="2128860"/>
            <a:ext cx="4371167" cy="319831"/>
          </a:xfrm>
          <a:prstGeom prst="rect">
            <a:avLst/>
          </a:prstGeom>
          <a:noFill/>
          <a:ln>
            <a:noFill/>
          </a:ln>
        </p:spPr>
        <p:txBody>
          <a:bodyPr anchorCtr="0" anchor="t" bIns="0" lIns="0" spcFirstLastPara="1" rIns="0" wrap="square" tIns="0">
            <a:spAutoFit/>
          </a:bodyPr>
          <a:lstStyle/>
          <a:p>
            <a:pPr indent="0" lvl="0" marL="0" marR="0" rtl="0" algn="ctr">
              <a:lnSpc>
                <a:spcPct val="140021"/>
              </a:lnSpc>
              <a:spcBef>
                <a:spcPts val="0"/>
              </a:spcBef>
              <a:spcAft>
                <a:spcPts val="0"/>
              </a:spcAft>
              <a:buNone/>
            </a:pPr>
            <a:r>
              <a:rPr b="1" lang="vi-VN" sz="1899">
                <a:solidFill>
                  <a:srgbClr val="F8B126"/>
                </a:solidFill>
                <a:latin typeface="Montserrat"/>
                <a:ea typeface="Montserrat"/>
                <a:cs typeface="Montserrat"/>
                <a:sym typeface="Montserrat"/>
              </a:rPr>
              <a:t>HỖ TRỢ THỦ TỤC VISA &amp; PHÁP LÝ</a:t>
            </a:r>
            <a:endParaRPr/>
          </a:p>
        </p:txBody>
      </p:sp>
      <p:sp>
        <p:nvSpPr>
          <p:cNvPr id="715" name="Google Shape;715;p19"/>
          <p:cNvSpPr txBox="1"/>
          <p:nvPr/>
        </p:nvSpPr>
        <p:spPr>
          <a:xfrm>
            <a:off x="6773997" y="2637749"/>
            <a:ext cx="4110514" cy="656590"/>
          </a:xfrm>
          <a:prstGeom prst="rect">
            <a:avLst/>
          </a:prstGeom>
          <a:noFill/>
          <a:ln>
            <a:noFill/>
          </a:ln>
        </p:spPr>
        <p:txBody>
          <a:bodyPr anchorCtr="0" anchor="t" bIns="0" lIns="0" spcFirstLastPara="1" rIns="0" wrap="square" tIns="0">
            <a:spAutoFit/>
          </a:bodyPr>
          <a:lstStyle/>
          <a:p>
            <a:pPr indent="0" lvl="0" marL="0" marR="0" rtl="0" algn="ctr">
              <a:lnSpc>
                <a:spcPct val="140021"/>
              </a:lnSpc>
              <a:spcBef>
                <a:spcPts val="0"/>
              </a:spcBef>
              <a:spcAft>
                <a:spcPts val="0"/>
              </a:spcAft>
              <a:buNone/>
            </a:pPr>
            <a:r>
              <a:rPr b="1" lang="vi-VN" sz="1899">
                <a:solidFill>
                  <a:srgbClr val="F8B126"/>
                </a:solidFill>
                <a:latin typeface="Montserrat"/>
                <a:ea typeface="Montserrat"/>
                <a:cs typeface="Montserrat"/>
                <a:sym typeface="Montserrat"/>
              </a:rPr>
              <a:t>GIẢI PHÁP DI CHUYỂN QUỐC TẾ </a:t>
            </a:r>
            <a:endParaRPr/>
          </a:p>
          <a:p>
            <a:pPr indent="0" lvl="0" marL="0" marR="0" rtl="0" algn="ctr">
              <a:lnSpc>
                <a:spcPct val="140021"/>
              </a:lnSpc>
              <a:spcBef>
                <a:spcPts val="0"/>
              </a:spcBef>
              <a:spcAft>
                <a:spcPts val="0"/>
              </a:spcAft>
              <a:buNone/>
            </a:pPr>
            <a:r>
              <a:rPr b="1" lang="vi-VN" sz="1899">
                <a:solidFill>
                  <a:srgbClr val="F8B126"/>
                </a:solidFill>
                <a:latin typeface="Montserrat"/>
                <a:ea typeface="Montserrat"/>
                <a:cs typeface="Montserrat"/>
                <a:sym typeface="Montserrat"/>
              </a:rPr>
              <a:t>&amp; NỘI ĐỊA</a:t>
            </a:r>
            <a:endParaRPr/>
          </a:p>
        </p:txBody>
      </p:sp>
      <p:grpSp>
        <p:nvGrpSpPr>
          <p:cNvPr id="716" name="Google Shape;716;p19"/>
          <p:cNvGrpSpPr/>
          <p:nvPr/>
        </p:nvGrpSpPr>
        <p:grpSpPr>
          <a:xfrm>
            <a:off x="6611740" y="3556420"/>
            <a:ext cx="4477660" cy="3967699"/>
            <a:chOff x="0" y="-38100"/>
            <a:chExt cx="854059" cy="756791"/>
          </a:xfrm>
        </p:grpSpPr>
        <p:sp>
          <p:nvSpPr>
            <p:cNvPr id="717" name="Google Shape;717;p19"/>
            <p:cNvSpPr/>
            <p:nvPr/>
          </p:nvSpPr>
          <p:spPr>
            <a:xfrm>
              <a:off x="0" y="0"/>
              <a:ext cx="854059" cy="718691"/>
            </a:xfrm>
            <a:custGeom>
              <a:rect b="b" l="l" r="r" t="t"/>
              <a:pathLst>
                <a:path extrusionOk="0" h="718691" w="854059">
                  <a:moveTo>
                    <a:pt x="854059" y="43225"/>
                  </a:moveTo>
                  <a:lnTo>
                    <a:pt x="854059" y="675465"/>
                  </a:lnTo>
                  <a:cubicBezTo>
                    <a:pt x="854059" y="699338"/>
                    <a:pt x="834707" y="718691"/>
                    <a:pt x="810834" y="718691"/>
                  </a:cubicBezTo>
                  <a:lnTo>
                    <a:pt x="43225" y="718691"/>
                  </a:lnTo>
                  <a:cubicBezTo>
                    <a:pt x="19353" y="718691"/>
                    <a:pt x="0" y="699338"/>
                    <a:pt x="0" y="675465"/>
                  </a:cubicBezTo>
                  <a:lnTo>
                    <a:pt x="0" y="43225"/>
                  </a:lnTo>
                  <a:cubicBezTo>
                    <a:pt x="0" y="19353"/>
                    <a:pt x="19353" y="0"/>
                    <a:pt x="43225" y="0"/>
                  </a:cubicBezTo>
                  <a:lnTo>
                    <a:pt x="810834" y="0"/>
                  </a:lnTo>
                  <a:cubicBezTo>
                    <a:pt x="834707" y="0"/>
                    <a:pt x="854059" y="19353"/>
                    <a:pt x="854059" y="43225"/>
                  </a:cubicBezTo>
                  <a:close/>
                </a:path>
              </a:pathLst>
            </a:custGeom>
            <a:noFill/>
            <a:ln cap="rnd" cmpd="sng" w="38100">
              <a:solidFill>
                <a:srgbClr val="C8A36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8" name="Google Shape;718;p19"/>
            <p:cNvSpPr txBox="1"/>
            <p:nvPr/>
          </p:nvSpPr>
          <p:spPr>
            <a:xfrm>
              <a:off x="0" y="-38100"/>
              <a:ext cx="854059" cy="7567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19" name="Google Shape;719;p19"/>
          <p:cNvSpPr txBox="1"/>
          <p:nvPr/>
        </p:nvSpPr>
        <p:spPr>
          <a:xfrm>
            <a:off x="6831270" y="3940027"/>
            <a:ext cx="4038600" cy="2945550"/>
          </a:xfrm>
          <a:prstGeom prst="rect">
            <a:avLst/>
          </a:prstGeom>
          <a:noFill/>
          <a:ln>
            <a:noFill/>
          </a:ln>
        </p:spPr>
        <p:txBody>
          <a:bodyPr anchorCtr="0" anchor="t" bIns="0" lIns="0" spcFirstLastPara="1" rIns="0" wrap="square" tIns="0">
            <a:spAutoFit/>
          </a:bodyPr>
          <a:lstStyle/>
          <a:p>
            <a:pPr indent="0" lvl="0" marL="0" marR="0" rtl="0" algn="just">
              <a:lnSpc>
                <a:spcPct val="146950"/>
              </a:lnSpc>
              <a:spcBef>
                <a:spcPts val="0"/>
              </a:spcBef>
              <a:spcAft>
                <a:spcPts val="0"/>
              </a:spcAft>
              <a:buNone/>
            </a:pPr>
            <a:r>
              <a:rPr lang="vi-VN" sz="2000">
                <a:solidFill>
                  <a:srgbClr val="FFE9C5"/>
                </a:solidFill>
                <a:latin typeface="Montserrat"/>
                <a:ea typeface="Montserrat"/>
                <a:cs typeface="Montserrat"/>
                <a:sym typeface="Montserrat"/>
              </a:rPr>
              <a:t>Tư vấn lộ trình và hỗ trợ đặt vé máy bay quốc tế với phương án tối ưu về thời gian và chi phí.</a:t>
            </a:r>
            <a:endParaRPr sz="2000">
              <a:solidFill>
                <a:srgbClr val="FFE9C5"/>
              </a:solidFill>
              <a:latin typeface="Montserrat"/>
              <a:ea typeface="Montserrat"/>
              <a:cs typeface="Montserrat"/>
              <a:sym typeface="Montserrat"/>
            </a:endParaRPr>
          </a:p>
          <a:p>
            <a:pPr indent="0" lvl="0" marL="0" marR="0" rtl="0" algn="just">
              <a:lnSpc>
                <a:spcPct val="146950"/>
              </a:lnSpc>
              <a:spcBef>
                <a:spcPts val="0"/>
              </a:spcBef>
              <a:spcAft>
                <a:spcPts val="0"/>
              </a:spcAft>
              <a:buNone/>
            </a:pPr>
            <a:r>
              <a:t/>
            </a:r>
            <a:endParaRPr sz="2000">
              <a:solidFill>
                <a:srgbClr val="FFE9C5"/>
              </a:solidFill>
              <a:latin typeface="Montserrat"/>
              <a:ea typeface="Montserrat"/>
              <a:cs typeface="Montserrat"/>
              <a:sym typeface="Montserrat"/>
            </a:endParaRPr>
          </a:p>
          <a:p>
            <a:pPr indent="0" lvl="0" marL="0" marR="0" rtl="0" algn="just">
              <a:lnSpc>
                <a:spcPct val="146950"/>
              </a:lnSpc>
              <a:spcBef>
                <a:spcPts val="0"/>
              </a:spcBef>
              <a:spcAft>
                <a:spcPts val="0"/>
              </a:spcAft>
              <a:buNone/>
            </a:pPr>
            <a:r>
              <a:rPr lang="vi-VN" sz="2000">
                <a:solidFill>
                  <a:srgbClr val="FFE9C5"/>
                </a:solidFill>
                <a:latin typeface="Montserrat"/>
                <a:ea typeface="Montserrat"/>
                <a:cs typeface="Montserrat"/>
                <a:sym typeface="Montserrat"/>
              </a:rPr>
              <a:t>Điều phối toàn bộ hệ thống phương tiện vận chuyển và lịch trình di chuyển Âu châu (Paris – Lisbon, Guarda, Porto…)</a:t>
            </a:r>
            <a:endParaRPr/>
          </a:p>
        </p:txBody>
      </p:sp>
      <p:sp>
        <p:nvSpPr>
          <p:cNvPr id="720" name="Google Shape;720;p19"/>
          <p:cNvSpPr txBox="1"/>
          <p:nvPr/>
        </p:nvSpPr>
        <p:spPr>
          <a:xfrm>
            <a:off x="12065540" y="3134982"/>
            <a:ext cx="5318879" cy="323215"/>
          </a:xfrm>
          <a:prstGeom prst="rect">
            <a:avLst/>
          </a:prstGeom>
          <a:noFill/>
          <a:ln>
            <a:noFill/>
          </a:ln>
        </p:spPr>
        <p:txBody>
          <a:bodyPr anchorCtr="0" anchor="t" bIns="0" lIns="0" spcFirstLastPara="1" rIns="0" wrap="square" tIns="0">
            <a:spAutoFit/>
          </a:bodyPr>
          <a:lstStyle/>
          <a:p>
            <a:pPr indent="0" lvl="0" marL="0" marR="0" rtl="0" algn="ctr">
              <a:lnSpc>
                <a:spcPct val="140021"/>
              </a:lnSpc>
              <a:spcBef>
                <a:spcPts val="0"/>
              </a:spcBef>
              <a:spcAft>
                <a:spcPts val="0"/>
              </a:spcAft>
              <a:buNone/>
            </a:pPr>
            <a:r>
              <a:rPr b="1" lang="vi-VN" sz="1899">
                <a:solidFill>
                  <a:srgbClr val="F8B126"/>
                </a:solidFill>
                <a:latin typeface="Montserrat"/>
                <a:ea typeface="Montserrat"/>
                <a:cs typeface="Montserrat"/>
                <a:sym typeface="Montserrat"/>
              </a:rPr>
              <a:t>HỆ THỐNG HỖ TRỢ &amp; ĐIỀU HÀNH TẠI CHỖ</a:t>
            </a:r>
            <a:endParaRPr/>
          </a:p>
        </p:txBody>
      </p:sp>
      <p:grpSp>
        <p:nvGrpSpPr>
          <p:cNvPr id="721" name="Google Shape;721;p19"/>
          <p:cNvGrpSpPr/>
          <p:nvPr/>
        </p:nvGrpSpPr>
        <p:grpSpPr>
          <a:xfrm>
            <a:off x="11826538" y="3793356"/>
            <a:ext cx="5710282" cy="3730764"/>
            <a:chOff x="0" y="-38100"/>
            <a:chExt cx="1089167" cy="887599"/>
          </a:xfrm>
        </p:grpSpPr>
        <p:sp>
          <p:nvSpPr>
            <p:cNvPr id="722" name="Google Shape;722;p19"/>
            <p:cNvSpPr/>
            <p:nvPr/>
          </p:nvSpPr>
          <p:spPr>
            <a:xfrm>
              <a:off x="0" y="0"/>
              <a:ext cx="1089167" cy="849499"/>
            </a:xfrm>
            <a:custGeom>
              <a:rect b="b" l="l" r="r" t="t"/>
              <a:pathLst>
                <a:path extrusionOk="0" h="849499" w="1089167">
                  <a:moveTo>
                    <a:pt x="1089167" y="33895"/>
                  </a:moveTo>
                  <a:lnTo>
                    <a:pt x="1089167" y="815604"/>
                  </a:lnTo>
                  <a:cubicBezTo>
                    <a:pt x="1089167" y="834323"/>
                    <a:pt x="1073992" y="849499"/>
                    <a:pt x="1055272" y="849499"/>
                  </a:cubicBezTo>
                  <a:lnTo>
                    <a:pt x="33895" y="849499"/>
                  </a:lnTo>
                  <a:cubicBezTo>
                    <a:pt x="15175" y="849499"/>
                    <a:pt x="0" y="834323"/>
                    <a:pt x="0" y="815604"/>
                  </a:cubicBezTo>
                  <a:lnTo>
                    <a:pt x="0" y="33895"/>
                  </a:lnTo>
                  <a:cubicBezTo>
                    <a:pt x="0" y="15175"/>
                    <a:pt x="15175" y="0"/>
                    <a:pt x="33895" y="0"/>
                  </a:cubicBezTo>
                  <a:lnTo>
                    <a:pt x="1055272" y="0"/>
                  </a:lnTo>
                  <a:cubicBezTo>
                    <a:pt x="1073992" y="0"/>
                    <a:pt x="1089167" y="15175"/>
                    <a:pt x="1089167" y="33895"/>
                  </a:cubicBezTo>
                  <a:close/>
                </a:path>
              </a:pathLst>
            </a:custGeom>
            <a:noFill/>
            <a:ln cap="rnd" cmpd="sng" w="38100">
              <a:solidFill>
                <a:srgbClr val="C8A36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3" name="Google Shape;723;p19"/>
            <p:cNvSpPr txBox="1"/>
            <p:nvPr/>
          </p:nvSpPr>
          <p:spPr>
            <a:xfrm>
              <a:off x="0" y="-38100"/>
              <a:ext cx="1089167" cy="88759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24" name="Google Shape;724;p19"/>
          <p:cNvSpPr txBox="1"/>
          <p:nvPr/>
        </p:nvSpPr>
        <p:spPr>
          <a:xfrm>
            <a:off x="12016705" y="4125829"/>
            <a:ext cx="5329948" cy="2945550"/>
          </a:xfrm>
          <a:prstGeom prst="rect">
            <a:avLst/>
          </a:prstGeom>
          <a:noFill/>
          <a:ln>
            <a:noFill/>
          </a:ln>
        </p:spPr>
        <p:txBody>
          <a:bodyPr anchorCtr="0" anchor="t" bIns="0" lIns="0" spcFirstLastPara="1" rIns="0" wrap="square" tIns="0">
            <a:spAutoFit/>
          </a:bodyPr>
          <a:lstStyle/>
          <a:p>
            <a:pPr indent="0" lvl="0" marL="0" marR="0" rtl="0" algn="just">
              <a:lnSpc>
                <a:spcPct val="146950"/>
              </a:lnSpc>
              <a:spcBef>
                <a:spcPts val="0"/>
              </a:spcBef>
              <a:spcAft>
                <a:spcPts val="0"/>
              </a:spcAft>
              <a:buNone/>
            </a:pPr>
            <a:r>
              <a:rPr lang="vi-VN" sz="2000">
                <a:solidFill>
                  <a:srgbClr val="FFE9C5"/>
                </a:solidFill>
                <a:latin typeface="Montserrat"/>
                <a:ea typeface="Montserrat"/>
                <a:cs typeface="Montserrat"/>
                <a:sym typeface="Montserrat"/>
              </a:rPr>
              <a:t>Phiên dịch viên đa ngôn ngữ: Đội ngũ chuyên gia ngôn ngữ (Việt - Pháp - Bồ Đào Nha) hỗ trợ tại các hội thảo và hoạt động kết nối.</a:t>
            </a:r>
            <a:endParaRPr sz="2000">
              <a:solidFill>
                <a:srgbClr val="FFE9C5"/>
              </a:solidFill>
              <a:latin typeface="Montserrat"/>
              <a:ea typeface="Montserrat"/>
              <a:cs typeface="Montserrat"/>
              <a:sym typeface="Montserrat"/>
            </a:endParaRPr>
          </a:p>
          <a:p>
            <a:pPr indent="0" lvl="0" marL="0" marR="0" rtl="0" algn="just">
              <a:lnSpc>
                <a:spcPct val="146950"/>
              </a:lnSpc>
              <a:spcBef>
                <a:spcPts val="0"/>
              </a:spcBef>
              <a:spcAft>
                <a:spcPts val="0"/>
              </a:spcAft>
              <a:buNone/>
            </a:pPr>
            <a:r>
              <a:t/>
            </a:r>
            <a:endParaRPr sz="2000">
              <a:solidFill>
                <a:srgbClr val="FFE9C5"/>
              </a:solidFill>
              <a:latin typeface="Montserrat"/>
              <a:ea typeface="Montserrat"/>
              <a:cs typeface="Montserrat"/>
              <a:sym typeface="Montserrat"/>
            </a:endParaRPr>
          </a:p>
          <a:p>
            <a:pPr indent="0" lvl="0" marL="0" marR="0" rtl="0" algn="just">
              <a:lnSpc>
                <a:spcPct val="146950"/>
              </a:lnSpc>
              <a:spcBef>
                <a:spcPts val="0"/>
              </a:spcBef>
              <a:spcAft>
                <a:spcPts val="0"/>
              </a:spcAft>
              <a:buNone/>
            </a:pPr>
            <a:r>
              <a:rPr lang="vi-VN" sz="2000">
                <a:solidFill>
                  <a:srgbClr val="FFE9C5"/>
                </a:solidFill>
                <a:latin typeface="Montserrat"/>
                <a:ea typeface="Montserrat"/>
                <a:cs typeface="Montserrat"/>
                <a:sym typeface="Montserrat"/>
              </a:rPr>
              <a:t>Hướng dẫn viên chuyên nghiệp: Đồng hành cùng đại biểu trong các chương trình trải nghiệm văn hoá và lịch sử.</a:t>
            </a:r>
            <a:endParaRPr/>
          </a:p>
        </p:txBody>
      </p:sp>
      <p:cxnSp>
        <p:nvCxnSpPr>
          <p:cNvPr id="725" name="Google Shape;725;p19"/>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726" name="Google Shape;726;p19"/>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18</a:t>
            </a:r>
            <a:endParaRPr/>
          </a:p>
        </p:txBody>
      </p:sp>
      <p:sp>
        <p:nvSpPr>
          <p:cNvPr id="727" name="Google Shape;727;p19"/>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96" name="Shape 96"/>
        <p:cNvGrpSpPr/>
        <p:nvPr/>
      </p:nvGrpSpPr>
      <p:grpSpPr>
        <a:xfrm>
          <a:off x="0" y="0"/>
          <a:ext cx="0" cy="0"/>
          <a:chOff x="0" y="0"/>
          <a:chExt cx="0" cy="0"/>
        </a:xfrm>
      </p:grpSpPr>
      <p:cxnSp>
        <p:nvCxnSpPr>
          <p:cNvPr id="97" name="Google Shape;97;p2"/>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cxnSp>
        <p:nvCxnSpPr>
          <p:cNvPr id="98" name="Google Shape;98;p2"/>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99" name="Google Shape;99;p2"/>
          <p:cNvSpPr txBox="1"/>
          <p:nvPr/>
        </p:nvSpPr>
        <p:spPr>
          <a:xfrm>
            <a:off x="5137932" y="171572"/>
            <a:ext cx="8578067" cy="1015471"/>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Clr>
                <a:srgbClr val="C8A365"/>
              </a:buClr>
              <a:buSzPts val="6500"/>
              <a:buFont typeface="Playfair Display"/>
              <a:buNone/>
            </a:pPr>
            <a:r>
              <a:rPr lang="vi-VN" sz="6500">
                <a:solidFill>
                  <a:srgbClr val="C8A365"/>
                </a:solidFill>
                <a:latin typeface="Playfair Display"/>
                <a:ea typeface="Playfair Display"/>
                <a:cs typeface="Playfair Display"/>
                <a:sym typeface="Playfair Display"/>
              </a:rPr>
              <a:t>MỤC LỤC</a:t>
            </a:r>
            <a:endParaRPr b="0" i="0" sz="6500" u="none" cap="none" strike="noStrike">
              <a:solidFill>
                <a:srgbClr val="C8A365"/>
              </a:solidFill>
              <a:latin typeface="Playfair Display"/>
              <a:ea typeface="Playfair Display"/>
              <a:cs typeface="Playfair Display"/>
              <a:sym typeface="Playfair Display"/>
            </a:endParaRPr>
          </a:p>
        </p:txBody>
      </p:sp>
      <p:sp>
        <p:nvSpPr>
          <p:cNvPr id="100" name="Google Shape;100;p2"/>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FFFFFF"/>
              </a:buClr>
              <a:buSzPts val="2000"/>
              <a:buFont typeface="Noto Sans"/>
              <a:buNone/>
            </a:pPr>
            <a:r>
              <a:rPr b="0" i="0" lang="vi-VN" sz="2000" u="none" cap="none" strike="noStrike">
                <a:solidFill>
                  <a:srgbClr val="FFFFFF"/>
                </a:solidFill>
                <a:latin typeface="Noto Sans"/>
                <a:ea typeface="Noto Sans"/>
                <a:cs typeface="Noto Sans"/>
                <a:sym typeface="Noto Sans"/>
              </a:rPr>
              <a:t>2</a:t>
            </a:r>
            <a:endParaRPr/>
          </a:p>
        </p:txBody>
      </p:sp>
      <p:sp>
        <p:nvSpPr>
          <p:cNvPr id="101" name="Google Shape;101;p2"/>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F8EAD2"/>
              </a:buClr>
              <a:buSzPts val="2500"/>
              <a:buFont typeface="Montserrat"/>
              <a:buNone/>
            </a:pPr>
            <a:r>
              <a:rPr b="0" i="1" lang="vi-VN" sz="2500" u="none" cap="none" strike="noStrike">
                <a:solidFill>
                  <a:srgbClr val="F8EAD2"/>
                </a:solidFill>
                <a:latin typeface="Montserrat"/>
                <a:ea typeface="Montserrat"/>
                <a:cs typeface="Montserrat"/>
                <a:sym typeface="Montserrat"/>
              </a:rPr>
              <a:t>Guarda, ngày 07 - ngày 08 tháng 10 năm 2026</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061F40"/>
        </a:solidFill>
      </p:bgPr>
    </p:bg>
    <p:spTree>
      <p:nvGrpSpPr>
        <p:cNvPr id="731" name="Shape 731"/>
        <p:cNvGrpSpPr/>
        <p:nvPr/>
      </p:nvGrpSpPr>
      <p:grpSpPr>
        <a:xfrm>
          <a:off x="0" y="0"/>
          <a:ext cx="0" cy="0"/>
          <a:chOff x="0" y="0"/>
          <a:chExt cx="0" cy="0"/>
        </a:xfrm>
      </p:grpSpPr>
      <p:sp>
        <p:nvSpPr>
          <p:cNvPr id="732" name="Google Shape;732;p20"/>
          <p:cNvSpPr/>
          <p:nvPr/>
        </p:nvSpPr>
        <p:spPr>
          <a:xfrm>
            <a:off x="0" y="-43516"/>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33" name="Google Shape;733;p20"/>
          <p:cNvGrpSpPr/>
          <p:nvPr/>
        </p:nvGrpSpPr>
        <p:grpSpPr>
          <a:xfrm>
            <a:off x="15201900" y="-188177"/>
            <a:ext cx="3086100" cy="10431661"/>
            <a:chOff x="0" y="-38100"/>
            <a:chExt cx="812800" cy="2747433"/>
          </a:xfrm>
        </p:grpSpPr>
        <p:sp>
          <p:nvSpPr>
            <p:cNvPr id="734" name="Google Shape;734;p20"/>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5" name="Google Shape;735;p20"/>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36" name="Google Shape;736;p20"/>
          <p:cNvGrpSpPr/>
          <p:nvPr/>
        </p:nvGrpSpPr>
        <p:grpSpPr>
          <a:xfrm>
            <a:off x="0" y="-101145"/>
            <a:ext cx="18288000" cy="10388149"/>
            <a:chOff x="0" y="-38100"/>
            <a:chExt cx="4816593" cy="2735973"/>
          </a:xfrm>
        </p:grpSpPr>
        <p:sp>
          <p:nvSpPr>
            <p:cNvPr id="737" name="Google Shape;737;p20"/>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8" name="Google Shape;738;p20"/>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39" name="Google Shape;739;p20"/>
          <p:cNvGrpSpPr/>
          <p:nvPr/>
        </p:nvGrpSpPr>
        <p:grpSpPr>
          <a:xfrm>
            <a:off x="-2703" y="-144661"/>
            <a:ext cx="3086100" cy="10431661"/>
            <a:chOff x="0" y="-38100"/>
            <a:chExt cx="812800" cy="2747433"/>
          </a:xfrm>
        </p:grpSpPr>
        <p:sp>
          <p:nvSpPr>
            <p:cNvPr id="740" name="Google Shape;740;p20"/>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1" name="Google Shape;741;p20"/>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42" name="Google Shape;742;p20"/>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743" name="Google Shape;743;p20"/>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744" name="Google Shape;744;p20"/>
          <p:cNvSpPr txBox="1"/>
          <p:nvPr/>
        </p:nvSpPr>
        <p:spPr>
          <a:xfrm>
            <a:off x="5070096" y="239798"/>
            <a:ext cx="7902363" cy="1064260"/>
          </a:xfrm>
          <a:prstGeom prst="rect">
            <a:avLst/>
          </a:prstGeom>
          <a:noFill/>
          <a:ln>
            <a:noFill/>
          </a:ln>
        </p:spPr>
        <p:txBody>
          <a:bodyPr anchorCtr="0" anchor="t" bIns="0" lIns="0" spcFirstLastPara="1" rIns="0" wrap="square" tIns="0">
            <a:spAutoFit/>
          </a:bodyPr>
          <a:lstStyle/>
          <a:p>
            <a:pPr indent="0" lvl="0" marL="0" marR="0" rtl="0" algn="l">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CHI PHÍ THAM GIA</a:t>
            </a:r>
            <a:endParaRPr/>
          </a:p>
        </p:txBody>
      </p:sp>
      <p:cxnSp>
        <p:nvCxnSpPr>
          <p:cNvPr id="745" name="Google Shape;745;p20"/>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746" name="Google Shape;746;p20"/>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19</a:t>
            </a:r>
            <a:endParaRPr/>
          </a:p>
        </p:txBody>
      </p:sp>
      <p:sp>
        <p:nvSpPr>
          <p:cNvPr id="747" name="Google Shape;747;p20"/>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748" name="Google Shape;748;p20"/>
          <p:cNvSpPr/>
          <p:nvPr/>
        </p:nvSpPr>
        <p:spPr>
          <a:xfrm>
            <a:off x="1557338" y="3189288"/>
            <a:ext cx="18288000" cy="4572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aphicFrame>
        <p:nvGraphicFramePr>
          <p:cNvPr id="749" name="Google Shape;749;p20"/>
          <p:cNvGraphicFramePr/>
          <p:nvPr/>
        </p:nvGraphicFramePr>
        <p:xfrm>
          <a:off x="685800" y="1697939"/>
          <a:ext cx="3000000" cy="3000000"/>
        </p:xfrm>
        <a:graphic>
          <a:graphicData uri="http://schemas.openxmlformats.org/drawingml/2006/table">
            <a:tbl>
              <a:tblPr bandRow="1" firstRow="1">
                <a:noFill/>
                <a:tableStyleId>{52CC096B-8D92-4F5C-89AF-4A7EDCEDA20D}</a:tableStyleId>
              </a:tblPr>
              <a:tblGrid>
                <a:gridCol w="2438400"/>
                <a:gridCol w="3200400"/>
                <a:gridCol w="10406050"/>
              </a:tblGrid>
              <a:tr h="370850">
                <a:tc>
                  <a:txBody>
                    <a:bodyPr/>
                    <a:lstStyle/>
                    <a:p>
                      <a:pPr indent="0" lvl="0" marL="0" marR="0" rtl="0" algn="l">
                        <a:spcBef>
                          <a:spcPts val="0"/>
                        </a:spcBef>
                        <a:spcAft>
                          <a:spcPts val="0"/>
                        </a:spcAft>
                        <a:buNone/>
                      </a:pPr>
                      <a:r>
                        <a:rPr lang="vi-VN" sz="1800" u="none" cap="none" strike="noStrike"/>
                        <a:t>TOUR </a:t>
                      </a:r>
                      <a:endParaRPr/>
                    </a:p>
                  </a:txBody>
                  <a:tcPr marT="45725" marB="45725" marR="91450" marL="91450"/>
                </a:tc>
                <a:tc>
                  <a:txBody>
                    <a:bodyPr/>
                    <a:lstStyle/>
                    <a:p>
                      <a:pPr indent="0" lvl="0" marL="0" marR="0" rtl="0" algn="l">
                        <a:spcBef>
                          <a:spcPts val="0"/>
                        </a:spcBef>
                        <a:spcAft>
                          <a:spcPts val="0"/>
                        </a:spcAft>
                        <a:buNone/>
                      </a:pPr>
                      <a:r>
                        <a:rPr b="1" lang="vi-VN" sz="1800">
                          <a:solidFill>
                            <a:schemeClr val="lt1"/>
                          </a:solidFill>
                          <a:latin typeface="Calibri"/>
                          <a:ea typeface="Calibri"/>
                          <a:cs typeface="Calibri"/>
                          <a:sym typeface="Calibri"/>
                        </a:rPr>
                        <a:t>Giá ước lượng cho mỗi người</a:t>
                      </a:r>
                      <a:endParaRPr sz="1800"/>
                    </a:p>
                  </a:txBody>
                  <a:tcPr marT="45725" marB="45725" marR="91450" marL="91450"/>
                </a:tc>
                <a:tc>
                  <a:txBody>
                    <a:bodyPr/>
                    <a:lstStyle/>
                    <a:p>
                      <a:pPr indent="0" lvl="0" marL="0" marR="0" rtl="0" algn="l">
                        <a:spcBef>
                          <a:spcPts val="0"/>
                        </a:spcBef>
                        <a:spcAft>
                          <a:spcPts val="0"/>
                        </a:spcAft>
                        <a:buNone/>
                      </a:pPr>
                      <a:r>
                        <a:rPr lang="vi-VN" sz="1800"/>
                        <a:t>DICH VU</a:t>
                      </a:r>
                      <a:endParaRPr/>
                    </a:p>
                  </a:txBody>
                  <a:tcPr marT="45725" marB="45725" marR="91450" marL="91450"/>
                </a:tc>
              </a:tr>
              <a:tr h="370850">
                <a:tc>
                  <a:txBody>
                    <a:bodyPr/>
                    <a:lstStyle/>
                    <a:p>
                      <a:pPr indent="0" lvl="0" marL="0" marR="0" rtl="0" algn="l">
                        <a:spcBef>
                          <a:spcPts val="0"/>
                        </a:spcBef>
                        <a:spcAft>
                          <a:spcPts val="0"/>
                        </a:spcAft>
                        <a:buNone/>
                      </a:pPr>
                      <a:r>
                        <a:rPr b="1" lang="vi-VN" sz="1800">
                          <a:solidFill>
                            <a:schemeClr val="dk1"/>
                          </a:solidFill>
                          <a:latin typeface="Calibri"/>
                          <a:ea typeface="Calibri"/>
                          <a:cs typeface="Calibri"/>
                          <a:sym typeface="Calibri"/>
                        </a:rPr>
                        <a:t>Tour 1 – 7 ngày (Guarda) </a:t>
                      </a:r>
                      <a:endParaRPr sz="1800"/>
                    </a:p>
                  </a:txBody>
                  <a:tcPr marT="45725" marB="45725" marR="91450" marL="91450"/>
                </a:tc>
                <a:tc>
                  <a:txBody>
                    <a:bodyPr/>
                    <a:lstStyle/>
                    <a:p>
                      <a:pPr indent="0" lvl="0" marL="0" marR="0" rtl="0" algn="l">
                        <a:spcBef>
                          <a:spcPts val="0"/>
                        </a:spcBef>
                        <a:spcAft>
                          <a:spcPts val="0"/>
                        </a:spcAft>
                        <a:buNone/>
                      </a:pPr>
                      <a:r>
                        <a:rPr b="1" lang="vi-VN" sz="1800">
                          <a:solidFill>
                            <a:schemeClr val="dk1"/>
                          </a:solidFill>
                          <a:latin typeface="Calibri"/>
                          <a:ea typeface="Calibri"/>
                          <a:cs typeface="Calibri"/>
                          <a:sym typeface="Calibri"/>
                        </a:rPr>
                        <a:t>1000€</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vi-VN" sz="1800">
                          <a:solidFill>
                            <a:schemeClr val="dk1"/>
                          </a:solidFill>
                          <a:latin typeface="Calibri"/>
                          <a:ea typeface="Calibri"/>
                          <a:cs typeface="Calibri"/>
                          <a:sym typeface="Calibri"/>
                        </a:rPr>
                        <a:t>30.000.000 VND</a:t>
                      </a:r>
                      <a:endParaRPr sz="1800"/>
                    </a:p>
                  </a:txBody>
                  <a:tcPr marT="45725" marB="45725" marR="91450" marL="91450"/>
                </a:tc>
                <a:tc>
                  <a:txBody>
                    <a:bodyPr/>
                    <a:lstStyle/>
                    <a:p>
                      <a:pPr indent="0" lvl="0" marL="0" marR="0" rtl="0" algn="l">
                        <a:spcBef>
                          <a:spcPts val="0"/>
                        </a:spcBef>
                        <a:spcAft>
                          <a:spcPts val="0"/>
                        </a:spcAft>
                        <a:buNone/>
                      </a:pPr>
                      <a:r>
                        <a:rPr lang="vi-VN" sz="1800">
                          <a:solidFill>
                            <a:schemeClr val="dk1"/>
                          </a:solidFill>
                          <a:latin typeface="Calibri"/>
                          <a:ea typeface="Calibri"/>
                          <a:cs typeface="Calibri"/>
                          <a:sym typeface="Calibri"/>
                        </a:rPr>
                        <a:t>Giấy mời để làm Visa (VN-Paris)</a:t>
                      </a:r>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Bus từ Hotel (Paris) – Sân bay</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Vé máy bay khứ hồi Paris-Lisbon</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Bus từ Lisbon đến Guarda (320 km)</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Hotel Guarda phòng đôi (2 người) : 5 đêm</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Bus từ Guarda về Lisbon (320 km)</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Hotel Lisbon phòng đôi (2 người) 1 đêm</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Bus từ hotel (Lisbon) ra sân bay</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Bus từ sân bay về Hotel (Paris)</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Ăn sáng, trưa, chiều và tối (từ 4 đến 10/10)</a:t>
                      </a:r>
                      <a:endParaRPr sz="1800"/>
                    </a:p>
                  </a:txBody>
                  <a:tcPr marT="45725" marB="45725" marR="91450" marL="91450"/>
                </a:tc>
              </a:tr>
              <a:tr h="370850">
                <a:tc>
                  <a:txBody>
                    <a:bodyPr/>
                    <a:lstStyle/>
                    <a:p>
                      <a:pPr indent="0" lvl="0" marL="0" marR="0" rtl="0" algn="l">
                        <a:spcBef>
                          <a:spcPts val="0"/>
                        </a:spcBef>
                        <a:spcAft>
                          <a:spcPts val="0"/>
                        </a:spcAft>
                        <a:buNone/>
                      </a:pPr>
                      <a:r>
                        <a:rPr b="1" lang="vi-VN" sz="1800">
                          <a:solidFill>
                            <a:schemeClr val="dk1"/>
                          </a:solidFill>
                          <a:latin typeface="Calibri"/>
                          <a:ea typeface="Calibri"/>
                          <a:cs typeface="Calibri"/>
                          <a:sym typeface="Calibri"/>
                        </a:rPr>
                        <a:t>Tour 2 – 2 ngày (Paris) </a:t>
                      </a:r>
                      <a:endParaRPr sz="1800"/>
                    </a:p>
                  </a:txBody>
                  <a:tcPr marT="45725" marB="45725" marR="91450" marL="91450"/>
                </a:tc>
                <a:tc>
                  <a:txBody>
                    <a:bodyPr/>
                    <a:lstStyle/>
                    <a:p>
                      <a:pPr indent="0" lvl="0" marL="0" marR="0" rtl="0" algn="l">
                        <a:spcBef>
                          <a:spcPts val="0"/>
                        </a:spcBef>
                        <a:spcAft>
                          <a:spcPts val="0"/>
                        </a:spcAft>
                        <a:buNone/>
                      </a:pPr>
                      <a:r>
                        <a:rPr b="1" lang="vi-VN" sz="1800">
                          <a:solidFill>
                            <a:schemeClr val="dk1"/>
                          </a:solidFill>
                          <a:latin typeface="Calibri"/>
                          <a:ea typeface="Calibri"/>
                          <a:cs typeface="Calibri"/>
                          <a:sym typeface="Calibri"/>
                        </a:rPr>
                        <a:t>370€</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vi-VN" sz="1800">
                          <a:solidFill>
                            <a:schemeClr val="dk1"/>
                          </a:solidFill>
                          <a:latin typeface="Calibri"/>
                          <a:ea typeface="Calibri"/>
                          <a:cs typeface="Calibri"/>
                          <a:sym typeface="Calibri"/>
                        </a:rPr>
                        <a:t>11.000.000 VND</a:t>
                      </a:r>
                      <a:endParaRPr sz="1800"/>
                    </a:p>
                  </a:txBody>
                  <a:tcPr marT="45725" marB="45725" marR="91450" marL="91450"/>
                </a:tc>
                <a:tc>
                  <a:txBody>
                    <a:bodyPr/>
                    <a:lstStyle/>
                    <a:p>
                      <a:pPr indent="0" lvl="0" marL="0" marR="0" rtl="0" algn="l">
                        <a:lnSpc>
                          <a:spcPct val="107000"/>
                        </a:lnSpc>
                        <a:spcBef>
                          <a:spcPts val="0"/>
                        </a:spcBef>
                        <a:spcAft>
                          <a:spcPts val="0"/>
                        </a:spcAft>
                        <a:buClr>
                          <a:schemeClr val="dk1"/>
                        </a:buClr>
                        <a:buSzPts val="1800"/>
                        <a:buFont typeface="Calibri"/>
                        <a:buAutoNum type="arabicPeriod"/>
                      </a:pPr>
                      <a:r>
                        <a:rPr lang="vi-VN" sz="1800">
                          <a:solidFill>
                            <a:schemeClr val="dk1"/>
                          </a:solidFill>
                          <a:latin typeface="Calibri"/>
                          <a:ea typeface="Calibri"/>
                          <a:cs typeface="Calibri"/>
                          <a:sym typeface="Calibri"/>
                        </a:rPr>
                        <a:t>Bus tham quan lâu đài Fontainebleau và  Provins</a:t>
                      </a:r>
                      <a:endParaRPr/>
                    </a:p>
                    <a:p>
                      <a:pPr indent="0" lvl="0" marL="0" marR="0" rtl="0" algn="l">
                        <a:lnSpc>
                          <a:spcPct val="107000"/>
                        </a:lnSpc>
                        <a:spcBef>
                          <a:spcPts val="800"/>
                        </a:spcBef>
                        <a:spcAft>
                          <a:spcPts val="0"/>
                        </a:spcAft>
                        <a:buClr>
                          <a:schemeClr val="dk1"/>
                        </a:buClr>
                        <a:buSzPts val="1800"/>
                        <a:buFont typeface="Calibri"/>
                        <a:buAutoNum type="arabicPeriod"/>
                      </a:pPr>
                      <a:r>
                        <a:rPr lang="vi-VN" sz="1800">
                          <a:solidFill>
                            <a:schemeClr val="dk1"/>
                          </a:solidFill>
                          <a:latin typeface="Calibri"/>
                          <a:ea typeface="Calibri"/>
                          <a:cs typeface="Calibri"/>
                          <a:sym typeface="Calibri"/>
                        </a:rPr>
                        <a:t>Vé vào cửa lâu đài Fontainebleau và Provins</a:t>
                      </a:r>
                      <a:endParaRPr/>
                    </a:p>
                    <a:p>
                      <a:pPr indent="0" lvl="0" marL="0" marR="0" rtl="0" algn="l">
                        <a:lnSpc>
                          <a:spcPct val="107000"/>
                        </a:lnSpc>
                        <a:spcBef>
                          <a:spcPts val="800"/>
                        </a:spcBef>
                        <a:spcAft>
                          <a:spcPts val="0"/>
                        </a:spcAft>
                        <a:buClr>
                          <a:schemeClr val="dk1"/>
                        </a:buClr>
                        <a:buSzPts val="1800"/>
                        <a:buFont typeface="Calibri"/>
                        <a:buAutoNum type="arabicPeriod"/>
                      </a:pPr>
                      <a:r>
                        <a:rPr lang="vi-VN" sz="1800">
                          <a:solidFill>
                            <a:schemeClr val="dk1"/>
                          </a:solidFill>
                          <a:latin typeface="Calibri"/>
                          <a:ea typeface="Calibri"/>
                          <a:cs typeface="Calibri"/>
                          <a:sym typeface="Calibri"/>
                        </a:rPr>
                        <a:t>Hotel Paris phòng đôi (2 người) : 3 đêm</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Clr>
                          <a:schemeClr val="dk1"/>
                        </a:buClr>
                        <a:buSzPts val="1800"/>
                        <a:buFont typeface="Calibri"/>
                        <a:buAutoNum type="arabicPeriod"/>
                      </a:pPr>
                      <a:r>
                        <a:rPr lang="vi-VN" sz="1800">
                          <a:solidFill>
                            <a:schemeClr val="dk1"/>
                          </a:solidFill>
                          <a:latin typeface="Calibri"/>
                          <a:ea typeface="Calibri"/>
                          <a:cs typeface="Calibri"/>
                          <a:sym typeface="Calibri"/>
                        </a:rPr>
                        <a:t>Vé xe điện ngầm (métro) : 4 lượt</a:t>
                      </a:r>
                      <a:endParaRPr sz="1800">
                        <a:solidFill>
                          <a:schemeClr val="dk1"/>
                        </a:solidFill>
                        <a:latin typeface="Calibri"/>
                        <a:ea typeface="Calibri"/>
                        <a:cs typeface="Calibri"/>
                        <a:sym typeface="Calibri"/>
                      </a:endParaRPr>
                    </a:p>
                    <a:p>
                      <a:pPr indent="0" lvl="0" marL="0" marR="0" rtl="0" algn="l">
                        <a:lnSpc>
                          <a:spcPct val="107000"/>
                        </a:lnSpc>
                        <a:spcBef>
                          <a:spcPts val="800"/>
                        </a:spcBef>
                        <a:spcAft>
                          <a:spcPts val="0"/>
                        </a:spcAft>
                        <a:buClr>
                          <a:schemeClr val="dk1"/>
                        </a:buClr>
                        <a:buSzPts val="1800"/>
                        <a:buFont typeface="Calibri"/>
                        <a:buAutoNum type="arabicPeriod"/>
                      </a:pPr>
                      <a:r>
                        <a:rPr lang="vi-VN" sz="1800">
                          <a:solidFill>
                            <a:schemeClr val="dk1"/>
                          </a:solidFill>
                          <a:latin typeface="Calibri"/>
                          <a:ea typeface="Calibri"/>
                          <a:cs typeface="Calibri"/>
                          <a:sym typeface="Calibri"/>
                        </a:rPr>
                        <a:t>Ăn sáng, trưa, chiều và tối (2 ngày)</a:t>
                      </a:r>
                      <a:endParaRPr/>
                    </a:p>
                  </a:txBody>
                  <a:tcPr marT="0" marB="0" marR="68575" marL="68575" anchor="ctr"/>
                </a:tc>
              </a:tr>
              <a:tr h="370850">
                <a:tc>
                  <a:txBody>
                    <a:bodyPr/>
                    <a:lstStyle/>
                    <a:p>
                      <a:pPr indent="0" lvl="0" marL="0" marR="0" rtl="0" algn="l">
                        <a:spcBef>
                          <a:spcPts val="0"/>
                        </a:spcBef>
                        <a:spcAft>
                          <a:spcPts val="0"/>
                        </a:spcAft>
                        <a:buNone/>
                      </a:pPr>
                      <a:r>
                        <a:rPr b="1" lang="vi-VN" sz="1800">
                          <a:solidFill>
                            <a:schemeClr val="dk1"/>
                          </a:solidFill>
                          <a:latin typeface="Calibri"/>
                          <a:ea typeface="Calibri"/>
                          <a:cs typeface="Calibri"/>
                          <a:sym typeface="Calibri"/>
                        </a:rPr>
                        <a:t>Tour 3 - 4 ngày (Paris – Rouen – Bruxelles - Paris) </a:t>
                      </a:r>
                      <a:endParaRPr sz="1800"/>
                    </a:p>
                  </a:txBody>
                  <a:tcPr marT="45725" marB="45725" marR="91450" marL="91450"/>
                </a:tc>
                <a:tc>
                  <a:txBody>
                    <a:bodyPr/>
                    <a:lstStyle/>
                    <a:p>
                      <a:pPr indent="0" lvl="0" marL="0" marR="0" rtl="0" algn="l">
                        <a:spcBef>
                          <a:spcPts val="0"/>
                        </a:spcBef>
                        <a:spcAft>
                          <a:spcPts val="0"/>
                        </a:spcAft>
                        <a:buNone/>
                      </a:pPr>
                      <a:r>
                        <a:rPr b="1" lang="vi-VN" sz="1800">
                          <a:solidFill>
                            <a:schemeClr val="dk1"/>
                          </a:solidFill>
                          <a:latin typeface="Calibri"/>
                          <a:ea typeface="Calibri"/>
                          <a:cs typeface="Calibri"/>
                          <a:sym typeface="Calibri"/>
                        </a:rPr>
                        <a:t>650€</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vi-VN" sz="1800">
                          <a:solidFill>
                            <a:schemeClr val="dk1"/>
                          </a:solidFill>
                          <a:latin typeface="Calibri"/>
                          <a:ea typeface="Calibri"/>
                          <a:cs typeface="Calibri"/>
                          <a:sym typeface="Calibri"/>
                        </a:rPr>
                        <a:t>19.000.000 VND</a:t>
                      </a:r>
                      <a:endParaRPr sz="1800"/>
                    </a:p>
                  </a:txBody>
                  <a:tcPr marT="45725" marB="45725" marR="91450" marL="91450"/>
                </a:tc>
                <a:tc>
                  <a:txBody>
                    <a:bodyPr/>
                    <a:lstStyle/>
                    <a:p>
                      <a:pPr indent="0" lvl="0" marL="0" marR="0" rtl="0" algn="l">
                        <a:spcBef>
                          <a:spcPts val="0"/>
                        </a:spcBef>
                        <a:spcAft>
                          <a:spcPts val="0"/>
                        </a:spcAft>
                        <a:buNone/>
                      </a:pPr>
                      <a:r>
                        <a:rPr lang="vi-VN" sz="1800">
                          <a:solidFill>
                            <a:schemeClr val="dk1"/>
                          </a:solidFill>
                          <a:latin typeface="Calibri"/>
                          <a:ea typeface="Calibri"/>
                          <a:cs typeface="Calibri"/>
                          <a:sym typeface="Calibri"/>
                        </a:rPr>
                        <a:t>Bus tham quan Paris – Rouen – Bruxelles – Paris : tổng cộng 800km</a:t>
                      </a:r>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Vé vào cửa bảo tàng Guimet và Invalide</a:t>
                      </a:r>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Hotel Bruxelles phòng đôi (2 người) : 2 đêm</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Hotel Paris phòng đôi (2 người) : 2 đêm</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Vé xe điện ngầm (métro) : 4 lượt</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vi-VN" sz="1800">
                          <a:solidFill>
                            <a:schemeClr val="dk1"/>
                          </a:solidFill>
                          <a:latin typeface="Calibri"/>
                          <a:ea typeface="Calibri"/>
                          <a:cs typeface="Calibri"/>
                          <a:sym typeface="Calibri"/>
                        </a:rPr>
                        <a:t>Ăn sáng, trưa, chiều và tối (4 ngày)</a:t>
                      </a:r>
                      <a:endParaRPr sz="1800"/>
                    </a:p>
                  </a:txBody>
                  <a:tcPr marT="45725" marB="45725" marR="91450" marL="91450"/>
                </a:tc>
              </a:tr>
              <a:tr h="370850">
                <a:tc>
                  <a:txBody>
                    <a:bodyPr/>
                    <a:lstStyle/>
                    <a:p>
                      <a:pPr indent="0" lvl="0" marL="0" marR="0" rtl="0" algn="l">
                        <a:lnSpc>
                          <a:spcPct val="107000"/>
                        </a:lnSpc>
                        <a:spcBef>
                          <a:spcPts val="0"/>
                        </a:spcBef>
                        <a:spcAft>
                          <a:spcPts val="0"/>
                        </a:spcAft>
                        <a:buClr>
                          <a:schemeClr val="dk1"/>
                        </a:buClr>
                        <a:buSzPts val="1800"/>
                        <a:buFont typeface="Calibri"/>
                        <a:buNone/>
                      </a:pPr>
                      <a:r>
                        <a:rPr b="1" lang="vi-VN" sz="1800">
                          <a:solidFill>
                            <a:schemeClr val="dk1"/>
                          </a:solidFill>
                          <a:latin typeface="Calibri"/>
                          <a:ea typeface="Calibri"/>
                          <a:cs typeface="Calibri"/>
                          <a:sym typeface="Calibri"/>
                        </a:rPr>
                        <a:t>Tour 1 + Tour 2 : 9 ngày </a:t>
                      </a:r>
                      <a:endParaRPr/>
                    </a:p>
                  </a:txBody>
                  <a:tcPr marT="0" marB="0" marR="68575" marL="68575" anchor="ctr"/>
                </a:tc>
                <a:tc>
                  <a:txBody>
                    <a:bodyPr/>
                    <a:lstStyle/>
                    <a:p>
                      <a:pPr indent="0" lvl="0" marL="0" marR="0" rtl="0" algn="l">
                        <a:spcBef>
                          <a:spcPts val="0"/>
                        </a:spcBef>
                        <a:spcAft>
                          <a:spcPts val="0"/>
                        </a:spcAft>
                        <a:buNone/>
                      </a:pPr>
                      <a:r>
                        <a:rPr b="1" lang="vi-VN" sz="1800">
                          <a:solidFill>
                            <a:schemeClr val="dk1"/>
                          </a:solidFill>
                          <a:latin typeface="Calibri"/>
                          <a:ea typeface="Calibri"/>
                          <a:cs typeface="Calibri"/>
                          <a:sym typeface="Calibri"/>
                        </a:rPr>
                        <a:t>1200€</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vi-VN" sz="1800">
                          <a:solidFill>
                            <a:schemeClr val="dk1"/>
                          </a:solidFill>
                          <a:latin typeface="Calibri"/>
                          <a:ea typeface="Calibri"/>
                          <a:cs typeface="Calibri"/>
                          <a:sym typeface="Calibri"/>
                        </a:rPr>
                        <a:t>36.000.000 VND</a:t>
                      </a:r>
                      <a:endParaRPr sz="1800"/>
                    </a:p>
                  </a:txBody>
                  <a:tcPr marT="45725" marB="45725" marR="91450" marL="91450"/>
                </a:tc>
                <a:tc>
                  <a:txBody>
                    <a:bodyPr/>
                    <a:lstStyle/>
                    <a:p>
                      <a:pPr indent="0" lvl="0" marL="0" marR="0" rtl="0" algn="l">
                        <a:spcBef>
                          <a:spcPts val="0"/>
                        </a:spcBef>
                        <a:spcAft>
                          <a:spcPts val="0"/>
                        </a:spcAft>
                        <a:buNone/>
                      </a:pPr>
                      <a:r>
                        <a:rPr lang="vi-VN" sz="1800">
                          <a:solidFill>
                            <a:schemeClr val="dk1"/>
                          </a:solidFill>
                          <a:latin typeface="Calibri"/>
                          <a:ea typeface="Calibri"/>
                          <a:cs typeface="Calibri"/>
                          <a:sym typeface="Calibri"/>
                        </a:rPr>
                        <a:t>Xem ở trên</a:t>
                      </a:r>
                      <a:endParaRPr sz="1800"/>
                    </a:p>
                  </a:txBody>
                  <a:tcPr marT="45725" marB="45725" marR="91450" marL="91450"/>
                </a:tc>
              </a:tr>
              <a:tr h="370850">
                <a:tc>
                  <a:txBody>
                    <a:bodyPr/>
                    <a:lstStyle/>
                    <a:p>
                      <a:pPr indent="0" lvl="0" marL="0" marR="0" rtl="0" algn="l">
                        <a:lnSpc>
                          <a:spcPct val="107000"/>
                        </a:lnSpc>
                        <a:spcBef>
                          <a:spcPts val="0"/>
                        </a:spcBef>
                        <a:spcAft>
                          <a:spcPts val="0"/>
                        </a:spcAft>
                        <a:buClr>
                          <a:schemeClr val="dk1"/>
                        </a:buClr>
                        <a:buSzPts val="1800"/>
                        <a:buFont typeface="Calibri"/>
                        <a:buNone/>
                      </a:pPr>
                      <a:r>
                        <a:rPr b="1" lang="vi-VN" sz="1800">
                          <a:solidFill>
                            <a:schemeClr val="dk1"/>
                          </a:solidFill>
                          <a:latin typeface="Calibri"/>
                          <a:ea typeface="Calibri"/>
                          <a:cs typeface="Calibri"/>
                          <a:sym typeface="Calibri"/>
                        </a:rPr>
                        <a:t>Tour 1 + Tour 2 + Tour3 :  13 ngày </a:t>
                      </a:r>
                      <a:endParaRPr sz="1100">
                        <a:latin typeface="Calibri"/>
                        <a:ea typeface="Calibri"/>
                        <a:cs typeface="Calibri"/>
                        <a:sym typeface="Calibri"/>
                      </a:endParaRPr>
                    </a:p>
                  </a:txBody>
                  <a:tcPr marT="0" marB="0" marR="68575" marL="68575" anchor="ctr"/>
                </a:tc>
                <a:tc>
                  <a:txBody>
                    <a:bodyPr/>
                    <a:lstStyle/>
                    <a:p>
                      <a:pPr indent="0" lvl="0" marL="0" marR="0" rtl="0" algn="l">
                        <a:spcBef>
                          <a:spcPts val="0"/>
                        </a:spcBef>
                        <a:spcAft>
                          <a:spcPts val="0"/>
                        </a:spcAft>
                        <a:buNone/>
                      </a:pPr>
                      <a:r>
                        <a:rPr b="1" lang="vi-VN" sz="1800">
                          <a:solidFill>
                            <a:schemeClr val="dk1"/>
                          </a:solidFill>
                          <a:latin typeface="Calibri"/>
                          <a:ea typeface="Calibri"/>
                          <a:cs typeface="Calibri"/>
                          <a:sym typeface="Calibri"/>
                        </a:rPr>
                        <a:t>1900€</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vi-VN" sz="1800">
                          <a:solidFill>
                            <a:schemeClr val="dk1"/>
                          </a:solidFill>
                          <a:latin typeface="Calibri"/>
                          <a:ea typeface="Calibri"/>
                          <a:cs typeface="Calibri"/>
                          <a:sym typeface="Calibri"/>
                        </a:rPr>
                        <a:t>57.000.000 VND</a:t>
                      </a:r>
                      <a:endParaRPr sz="1800"/>
                    </a:p>
                  </a:txBody>
                  <a:tcPr marT="45725" marB="45725" marR="91450" marL="91450"/>
                </a:tc>
                <a:tc>
                  <a:txBody>
                    <a:bodyPr/>
                    <a:lstStyle/>
                    <a:p>
                      <a:pPr indent="0" lvl="0" marL="0" marR="0" rtl="0" algn="l">
                        <a:spcBef>
                          <a:spcPts val="0"/>
                        </a:spcBef>
                        <a:spcAft>
                          <a:spcPts val="0"/>
                        </a:spcAft>
                        <a:buNone/>
                      </a:pPr>
                      <a:r>
                        <a:rPr lang="vi-VN" sz="1800">
                          <a:solidFill>
                            <a:schemeClr val="dk1"/>
                          </a:solidFill>
                          <a:latin typeface="Calibri"/>
                          <a:ea typeface="Calibri"/>
                          <a:cs typeface="Calibri"/>
                          <a:sym typeface="Calibri"/>
                        </a:rPr>
                        <a:t>Xem ở trên</a:t>
                      </a:r>
                      <a:endParaRPr sz="1800"/>
                    </a:p>
                  </a:txBody>
                  <a:tcPr marT="45725" marB="45725" marR="91450" marL="91450"/>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061F40"/>
        </a:solidFill>
      </p:bgPr>
    </p:bg>
    <p:spTree>
      <p:nvGrpSpPr>
        <p:cNvPr id="753" name="Shape 753"/>
        <p:cNvGrpSpPr/>
        <p:nvPr/>
      </p:nvGrpSpPr>
      <p:grpSpPr>
        <a:xfrm>
          <a:off x="0" y="0"/>
          <a:ext cx="0" cy="0"/>
          <a:chOff x="0" y="0"/>
          <a:chExt cx="0" cy="0"/>
        </a:xfrm>
      </p:grpSpPr>
      <p:cxnSp>
        <p:nvCxnSpPr>
          <p:cNvPr id="754" name="Google Shape;754;p21"/>
          <p:cNvCxnSpPr/>
          <p:nvPr/>
        </p:nvCxnSpPr>
        <p:spPr>
          <a:xfrm>
            <a:off x="2667000" y="7182329"/>
            <a:ext cx="0" cy="1069008"/>
          </a:xfrm>
          <a:prstGeom prst="straightConnector1">
            <a:avLst/>
          </a:prstGeom>
          <a:noFill/>
          <a:ln cap="flat" cmpd="sng" w="19050">
            <a:solidFill>
              <a:srgbClr val="C8A365"/>
            </a:solidFill>
            <a:prstDash val="solid"/>
            <a:round/>
            <a:headEnd len="sm" w="sm" type="none"/>
            <a:tailEnd len="sm" w="sm" type="none"/>
          </a:ln>
        </p:spPr>
      </p:cxnSp>
      <p:sp>
        <p:nvSpPr>
          <p:cNvPr id="755" name="Google Shape;755;p21"/>
          <p:cNvSpPr/>
          <p:nvPr/>
        </p:nvSpPr>
        <p:spPr>
          <a:xfrm>
            <a:off x="-151404" y="-2013227"/>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56" name="Google Shape;756;p21"/>
          <p:cNvGrpSpPr/>
          <p:nvPr/>
        </p:nvGrpSpPr>
        <p:grpSpPr>
          <a:xfrm>
            <a:off x="15201900" y="-188177"/>
            <a:ext cx="3086100" cy="10431661"/>
            <a:chOff x="0" y="-38100"/>
            <a:chExt cx="812800" cy="2747433"/>
          </a:xfrm>
        </p:grpSpPr>
        <p:sp>
          <p:nvSpPr>
            <p:cNvPr id="757" name="Google Shape;757;p21"/>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8" name="Google Shape;758;p21"/>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59" name="Google Shape;759;p21"/>
          <p:cNvGrpSpPr/>
          <p:nvPr/>
        </p:nvGrpSpPr>
        <p:grpSpPr>
          <a:xfrm>
            <a:off x="0" y="-101145"/>
            <a:ext cx="18288000" cy="10388149"/>
            <a:chOff x="0" y="-38100"/>
            <a:chExt cx="4816593" cy="2735973"/>
          </a:xfrm>
        </p:grpSpPr>
        <p:sp>
          <p:nvSpPr>
            <p:cNvPr id="760" name="Google Shape;760;p21"/>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1" name="Google Shape;761;p21"/>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62" name="Google Shape;762;p21"/>
          <p:cNvGrpSpPr/>
          <p:nvPr/>
        </p:nvGrpSpPr>
        <p:grpSpPr>
          <a:xfrm>
            <a:off x="-136052" y="-260508"/>
            <a:ext cx="3086100" cy="10431661"/>
            <a:chOff x="0" y="-38100"/>
            <a:chExt cx="812800" cy="2747433"/>
          </a:xfrm>
        </p:grpSpPr>
        <p:sp>
          <p:nvSpPr>
            <p:cNvPr id="763" name="Google Shape;763;p21"/>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4" name="Google Shape;764;p21"/>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65" name="Google Shape;765;p21"/>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766" name="Google Shape;766;p21"/>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767" name="Google Shape;767;p21"/>
          <p:cNvSpPr txBox="1"/>
          <p:nvPr/>
        </p:nvSpPr>
        <p:spPr>
          <a:xfrm>
            <a:off x="1123802" y="2846447"/>
            <a:ext cx="5763782" cy="2846164"/>
          </a:xfrm>
          <a:prstGeom prst="rect">
            <a:avLst/>
          </a:prstGeom>
          <a:noFill/>
          <a:ln>
            <a:noFill/>
          </a:ln>
        </p:spPr>
        <p:txBody>
          <a:bodyPr anchorCtr="0" anchor="t" bIns="0" lIns="0" spcFirstLastPara="1" rIns="0" wrap="square" tIns="0">
            <a:spAutoFit/>
          </a:bodyPr>
          <a:lstStyle/>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Quý vị vui lòng liên hệ Ban tổ chức để cung cấp danh sách nhân sự tham gia với Ban tổ chức:</a:t>
            </a:r>
            <a:endParaRPr/>
          </a:p>
          <a:p>
            <a:pPr indent="0" lvl="0" marL="0" marR="0" rtl="0" algn="just">
              <a:lnSpc>
                <a:spcPct val="140020"/>
              </a:lnSpc>
              <a:spcBef>
                <a:spcPts val="0"/>
              </a:spcBef>
              <a:spcAft>
                <a:spcPts val="0"/>
              </a:spcAft>
              <a:buNone/>
            </a:pPr>
            <a:r>
              <a:rPr b="1" lang="vi-VN" sz="1999">
                <a:solidFill>
                  <a:srgbClr val="FFE9C5"/>
                </a:solidFill>
                <a:latin typeface="Montserrat"/>
                <a:ea typeface="Montserrat"/>
                <a:cs typeface="Montserrat"/>
                <a:sym typeface="Montserrat"/>
              </a:rPr>
              <a:t>Bà Diane Nguyễn Đức Thu Dung</a:t>
            </a:r>
            <a:endParaRPr/>
          </a:p>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	+33 7 83 59 86 72</a:t>
            </a:r>
            <a:endParaRPr/>
          </a:p>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	 diane.nguyenduc@gmail.com</a:t>
            </a:r>
            <a:endParaRPr/>
          </a:p>
          <a:p>
            <a:pPr indent="0" lvl="0" marL="0" marR="0" rtl="0" algn="just">
              <a:lnSpc>
                <a:spcPct val="140020"/>
              </a:lnSpc>
              <a:spcBef>
                <a:spcPts val="0"/>
              </a:spcBef>
              <a:spcAft>
                <a:spcPts val="0"/>
              </a:spcAft>
              <a:buNone/>
            </a:pPr>
            <a:r>
              <a:rPr lang="vi-VN" sz="1999">
                <a:solidFill>
                  <a:srgbClr val="FFE9C5"/>
                </a:solidFill>
                <a:latin typeface="Montserrat"/>
                <a:ea typeface="Montserrat"/>
                <a:cs typeface="Montserrat"/>
                <a:sym typeface="Montserrat"/>
              </a:rPr>
              <a:t>	 diane.nguyen@apcvparis.com</a:t>
            </a:r>
            <a:endParaRPr/>
          </a:p>
          <a:p>
            <a:pPr indent="0" lvl="0" marL="0" marR="0" rtl="0" algn="just">
              <a:lnSpc>
                <a:spcPct val="140020"/>
              </a:lnSpc>
              <a:spcBef>
                <a:spcPts val="0"/>
              </a:spcBef>
              <a:spcAft>
                <a:spcPts val="0"/>
              </a:spcAft>
              <a:buNone/>
            </a:pPr>
            <a:r>
              <a:t/>
            </a:r>
            <a:endParaRPr sz="1999">
              <a:solidFill>
                <a:srgbClr val="FFE9C5"/>
              </a:solidFill>
              <a:latin typeface="Montserrat"/>
              <a:ea typeface="Montserrat"/>
              <a:cs typeface="Montserrat"/>
              <a:sym typeface="Montserrat"/>
            </a:endParaRPr>
          </a:p>
        </p:txBody>
      </p:sp>
      <p:sp>
        <p:nvSpPr>
          <p:cNvPr id="768" name="Google Shape;768;p21"/>
          <p:cNvSpPr txBox="1"/>
          <p:nvPr/>
        </p:nvSpPr>
        <p:spPr>
          <a:xfrm>
            <a:off x="1123802" y="1803437"/>
            <a:ext cx="4004929" cy="8509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lang="vi-VN" sz="2499">
                <a:solidFill>
                  <a:srgbClr val="F8B126"/>
                </a:solidFill>
                <a:latin typeface="Montserrat"/>
                <a:ea typeface="Montserrat"/>
                <a:cs typeface="Montserrat"/>
                <a:sym typeface="Montserrat"/>
              </a:rPr>
              <a:t>BƯỚC 1: ĐĂNG KÝ &amp; XÁC NHẬN THÔNG TIN</a:t>
            </a:r>
            <a:endParaRPr/>
          </a:p>
        </p:txBody>
      </p:sp>
      <p:sp>
        <p:nvSpPr>
          <p:cNvPr id="769" name="Google Shape;769;p21"/>
          <p:cNvSpPr txBox="1"/>
          <p:nvPr/>
        </p:nvSpPr>
        <p:spPr>
          <a:xfrm>
            <a:off x="3858153" y="239798"/>
            <a:ext cx="10571693" cy="1064260"/>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HƯỚNG DẪN ĐĂNG KÝ</a:t>
            </a:r>
            <a:endParaRPr/>
          </a:p>
        </p:txBody>
      </p:sp>
      <p:cxnSp>
        <p:nvCxnSpPr>
          <p:cNvPr id="770" name="Google Shape;770;p21"/>
          <p:cNvCxnSpPr/>
          <p:nvPr/>
        </p:nvCxnSpPr>
        <p:spPr>
          <a:xfrm>
            <a:off x="4909559" y="2025395"/>
            <a:ext cx="6988451" cy="0"/>
          </a:xfrm>
          <a:prstGeom prst="straightConnector1">
            <a:avLst/>
          </a:prstGeom>
          <a:noFill/>
          <a:ln cap="flat" cmpd="sng" w="19050">
            <a:solidFill>
              <a:srgbClr val="C8A365"/>
            </a:solidFill>
            <a:prstDash val="solid"/>
            <a:round/>
            <a:headEnd len="sm" w="sm" type="none"/>
            <a:tailEnd len="sm" w="sm" type="none"/>
          </a:ln>
        </p:spPr>
      </p:cxnSp>
      <p:cxnSp>
        <p:nvCxnSpPr>
          <p:cNvPr id="771" name="Google Shape;771;p21"/>
          <p:cNvCxnSpPr/>
          <p:nvPr/>
        </p:nvCxnSpPr>
        <p:spPr>
          <a:xfrm>
            <a:off x="7414396" y="2025395"/>
            <a:ext cx="0" cy="4026934"/>
          </a:xfrm>
          <a:prstGeom prst="straightConnector1">
            <a:avLst/>
          </a:prstGeom>
          <a:noFill/>
          <a:ln cap="flat" cmpd="sng" w="19050">
            <a:solidFill>
              <a:srgbClr val="C8A365"/>
            </a:solidFill>
            <a:prstDash val="solid"/>
            <a:round/>
            <a:headEnd len="sm" w="sm" type="none"/>
            <a:tailEnd len="sm" w="sm" type="none"/>
          </a:ln>
        </p:spPr>
      </p:cxnSp>
      <p:grpSp>
        <p:nvGrpSpPr>
          <p:cNvPr id="772" name="Google Shape;772;p21"/>
          <p:cNvGrpSpPr/>
          <p:nvPr/>
        </p:nvGrpSpPr>
        <p:grpSpPr>
          <a:xfrm>
            <a:off x="13438337" y="2589326"/>
            <a:ext cx="4133972" cy="2552646"/>
            <a:chOff x="0" y="-38100"/>
            <a:chExt cx="1225611" cy="756791"/>
          </a:xfrm>
        </p:grpSpPr>
        <p:sp>
          <p:nvSpPr>
            <p:cNvPr id="773" name="Google Shape;773;p21"/>
            <p:cNvSpPr/>
            <p:nvPr/>
          </p:nvSpPr>
          <p:spPr>
            <a:xfrm>
              <a:off x="0" y="0"/>
              <a:ext cx="1225611" cy="718691"/>
            </a:xfrm>
            <a:custGeom>
              <a:rect b="b" l="l" r="r" t="t"/>
              <a:pathLst>
                <a:path extrusionOk="0" h="718691" w="1225611">
                  <a:moveTo>
                    <a:pt x="1225611" y="46819"/>
                  </a:moveTo>
                  <a:lnTo>
                    <a:pt x="1225611" y="671872"/>
                  </a:lnTo>
                  <a:cubicBezTo>
                    <a:pt x="1225611" y="697729"/>
                    <a:pt x="1204649" y="718691"/>
                    <a:pt x="1178792" y="718691"/>
                  </a:cubicBezTo>
                  <a:lnTo>
                    <a:pt x="46819" y="718691"/>
                  </a:lnTo>
                  <a:cubicBezTo>
                    <a:pt x="34402" y="718691"/>
                    <a:pt x="22493" y="713758"/>
                    <a:pt x="13713" y="704978"/>
                  </a:cubicBezTo>
                  <a:cubicBezTo>
                    <a:pt x="4933" y="696197"/>
                    <a:pt x="0" y="684289"/>
                    <a:pt x="0" y="671872"/>
                  </a:cubicBezTo>
                  <a:lnTo>
                    <a:pt x="0" y="46819"/>
                  </a:lnTo>
                  <a:cubicBezTo>
                    <a:pt x="0" y="20962"/>
                    <a:pt x="20962" y="0"/>
                    <a:pt x="46819" y="0"/>
                  </a:cubicBezTo>
                  <a:lnTo>
                    <a:pt x="1178792" y="0"/>
                  </a:lnTo>
                  <a:cubicBezTo>
                    <a:pt x="1204649" y="0"/>
                    <a:pt x="1225611" y="20962"/>
                    <a:pt x="1225611" y="46819"/>
                  </a:cubicBezTo>
                  <a:close/>
                </a:path>
              </a:pathLst>
            </a:custGeom>
            <a:noFill/>
            <a:ln cap="rnd" cmpd="sng" w="19050">
              <a:solidFill>
                <a:srgbClr val="C8A36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4" name="Google Shape;774;p21"/>
            <p:cNvSpPr txBox="1"/>
            <p:nvPr/>
          </p:nvSpPr>
          <p:spPr>
            <a:xfrm>
              <a:off x="0" y="-38100"/>
              <a:ext cx="1225611" cy="7567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75" name="Google Shape;775;p21"/>
          <p:cNvGrpSpPr/>
          <p:nvPr/>
        </p:nvGrpSpPr>
        <p:grpSpPr>
          <a:xfrm>
            <a:off x="7738246" y="2589326"/>
            <a:ext cx="5385766" cy="2552646"/>
            <a:chOff x="0" y="-38100"/>
            <a:chExt cx="1596734" cy="756791"/>
          </a:xfrm>
        </p:grpSpPr>
        <p:sp>
          <p:nvSpPr>
            <p:cNvPr id="776" name="Google Shape;776;p21"/>
            <p:cNvSpPr/>
            <p:nvPr/>
          </p:nvSpPr>
          <p:spPr>
            <a:xfrm>
              <a:off x="0" y="0"/>
              <a:ext cx="1596734" cy="718691"/>
            </a:xfrm>
            <a:custGeom>
              <a:rect b="b" l="l" r="r" t="t"/>
              <a:pathLst>
                <a:path extrusionOk="0" h="718691" w="1596734">
                  <a:moveTo>
                    <a:pt x="1596734" y="35937"/>
                  </a:moveTo>
                  <a:lnTo>
                    <a:pt x="1596734" y="682754"/>
                  </a:lnTo>
                  <a:cubicBezTo>
                    <a:pt x="1596734" y="702601"/>
                    <a:pt x="1580645" y="718691"/>
                    <a:pt x="1560797" y="718691"/>
                  </a:cubicBezTo>
                  <a:lnTo>
                    <a:pt x="35937" y="718691"/>
                  </a:lnTo>
                  <a:cubicBezTo>
                    <a:pt x="16090" y="718691"/>
                    <a:pt x="0" y="702601"/>
                    <a:pt x="0" y="682754"/>
                  </a:cubicBezTo>
                  <a:lnTo>
                    <a:pt x="0" y="35937"/>
                  </a:lnTo>
                  <a:cubicBezTo>
                    <a:pt x="0" y="16090"/>
                    <a:pt x="16090" y="0"/>
                    <a:pt x="35937" y="0"/>
                  </a:cubicBezTo>
                  <a:lnTo>
                    <a:pt x="1560797" y="0"/>
                  </a:lnTo>
                  <a:cubicBezTo>
                    <a:pt x="1580645" y="0"/>
                    <a:pt x="1596734" y="16090"/>
                    <a:pt x="1596734" y="35937"/>
                  </a:cubicBezTo>
                  <a:close/>
                </a:path>
              </a:pathLst>
            </a:custGeom>
            <a:noFill/>
            <a:ln cap="rnd" cmpd="sng" w="19050">
              <a:solidFill>
                <a:srgbClr val="C8A36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7" name="Google Shape;777;p21"/>
            <p:cNvSpPr txBox="1"/>
            <p:nvPr/>
          </p:nvSpPr>
          <p:spPr>
            <a:xfrm>
              <a:off x="0" y="-38100"/>
              <a:ext cx="1596734" cy="7567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78" name="Google Shape;778;p21"/>
          <p:cNvSpPr txBox="1"/>
          <p:nvPr/>
        </p:nvSpPr>
        <p:spPr>
          <a:xfrm>
            <a:off x="7963385" y="2834714"/>
            <a:ext cx="5039494" cy="2092325"/>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lang="vi-VN" sz="1999">
                <a:solidFill>
                  <a:srgbClr val="FFE9C5"/>
                </a:solidFill>
                <a:latin typeface="Montserrat"/>
                <a:ea typeface="Montserrat"/>
                <a:cs typeface="Montserrat"/>
                <a:sym typeface="Montserrat"/>
              </a:rPr>
              <a:t>Tại Pháp</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Tên tài khoản: Association pour la Promotion de la Culture Vietnamienne</a:t>
            </a:r>
            <a:endParaRPr sz="1999">
              <a:solidFill>
                <a:srgbClr val="FFE9C5"/>
              </a:solidFill>
              <a:latin typeface="Montserrat"/>
              <a:ea typeface="Montserrat"/>
              <a:cs typeface="Montserrat"/>
              <a:sym typeface="Montserrat"/>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IBAN: FR7630004018770001018108246</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RIB: 30004 01877 00010181082 46</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BIC: BNPAFRPPXXX</a:t>
            </a:r>
            <a:endParaRPr/>
          </a:p>
        </p:txBody>
      </p:sp>
      <p:sp>
        <p:nvSpPr>
          <p:cNvPr id="779" name="Google Shape;779;p21"/>
          <p:cNvSpPr txBox="1"/>
          <p:nvPr/>
        </p:nvSpPr>
        <p:spPr>
          <a:xfrm>
            <a:off x="13638423" y="2834714"/>
            <a:ext cx="3848100" cy="2092325"/>
          </a:xfrm>
          <a:prstGeom prst="rect">
            <a:avLst/>
          </a:prstGeom>
          <a:noFill/>
          <a:ln>
            <a:noFill/>
          </a:ln>
        </p:spPr>
        <p:txBody>
          <a:bodyPr anchorCtr="0" anchor="t" bIns="0" lIns="0" spcFirstLastPara="1" rIns="0" wrap="square" tIns="0">
            <a:spAutoFit/>
          </a:bodyPr>
          <a:lstStyle/>
          <a:p>
            <a:pPr indent="0" lvl="0" marL="0" marR="0" rtl="0" algn="l">
              <a:lnSpc>
                <a:spcPct val="140020"/>
              </a:lnSpc>
              <a:spcBef>
                <a:spcPts val="0"/>
              </a:spcBef>
              <a:spcAft>
                <a:spcPts val="0"/>
              </a:spcAft>
              <a:buNone/>
            </a:pPr>
            <a:r>
              <a:rPr b="1" lang="vi-VN" sz="1999">
                <a:solidFill>
                  <a:srgbClr val="FFE9C5"/>
                </a:solidFill>
                <a:latin typeface="Montserrat"/>
                <a:ea typeface="Montserrat"/>
                <a:cs typeface="Montserrat"/>
                <a:sym typeface="Montserrat"/>
              </a:rPr>
              <a:t>Tại Việt Nam</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Ngân hàng: Sacombank – CN Gò Vấp</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Chủ tài khoản: Nguyễn Đức Kim Dung</a:t>
            </a:r>
            <a:endParaRPr/>
          </a:p>
          <a:p>
            <a:pPr indent="0" lvl="0" marL="0" marR="0" rtl="0" algn="l">
              <a:lnSpc>
                <a:spcPct val="140020"/>
              </a:lnSpc>
              <a:spcBef>
                <a:spcPts val="0"/>
              </a:spcBef>
              <a:spcAft>
                <a:spcPts val="0"/>
              </a:spcAft>
              <a:buNone/>
            </a:pPr>
            <a:r>
              <a:rPr lang="vi-VN" sz="1999">
                <a:solidFill>
                  <a:srgbClr val="FFE9C5"/>
                </a:solidFill>
                <a:latin typeface="Montserrat"/>
                <a:ea typeface="Montserrat"/>
                <a:cs typeface="Montserrat"/>
                <a:sym typeface="Montserrat"/>
              </a:rPr>
              <a:t>- Số tài khoản: 0602 1428 2219</a:t>
            </a:r>
            <a:endParaRPr/>
          </a:p>
        </p:txBody>
      </p:sp>
      <p:sp>
        <p:nvSpPr>
          <p:cNvPr id="780" name="Google Shape;780;p21"/>
          <p:cNvSpPr txBox="1"/>
          <p:nvPr/>
        </p:nvSpPr>
        <p:spPr>
          <a:xfrm>
            <a:off x="3071181" y="7062465"/>
            <a:ext cx="12961520" cy="372745"/>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lang="vi-VN" sz="2199">
                <a:solidFill>
                  <a:srgbClr val="FFE9C5"/>
                </a:solidFill>
                <a:latin typeface="Montserrat"/>
                <a:ea typeface="Montserrat"/>
                <a:cs typeface="Montserrat"/>
                <a:sym typeface="Montserrat"/>
              </a:rPr>
              <a:t>Nhận Thư mời chính thức đươc gửi về hộp thư điện tử</a:t>
            </a:r>
            <a:endParaRPr/>
          </a:p>
        </p:txBody>
      </p:sp>
      <p:grpSp>
        <p:nvGrpSpPr>
          <p:cNvPr id="781" name="Google Shape;781;p21"/>
          <p:cNvGrpSpPr/>
          <p:nvPr/>
        </p:nvGrpSpPr>
        <p:grpSpPr>
          <a:xfrm>
            <a:off x="2543923" y="7130692"/>
            <a:ext cx="274390" cy="274390"/>
            <a:chOff x="0" y="0"/>
            <a:chExt cx="812800" cy="812800"/>
          </a:xfrm>
        </p:grpSpPr>
        <p:sp>
          <p:nvSpPr>
            <p:cNvPr id="782" name="Google Shape;782;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3" name="Google Shape;783;p21"/>
            <p:cNvSpPr txBox="1"/>
            <p:nvPr/>
          </p:nvSpPr>
          <p:spPr>
            <a:xfrm>
              <a:off x="76200" y="38100"/>
              <a:ext cx="660400" cy="698500"/>
            </a:xfrm>
            <a:prstGeom prst="rect">
              <a:avLst/>
            </a:prstGeom>
            <a:noFill/>
            <a:ln>
              <a:noFill/>
            </a:ln>
          </p:spPr>
          <p:txBody>
            <a:bodyPr anchorCtr="0" anchor="ctr" bIns="68750" lIns="68750" spcFirstLastPara="1" rIns="68750" wrap="square" tIns="687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784" name="Google Shape;784;p21"/>
          <p:cNvGrpSpPr/>
          <p:nvPr/>
        </p:nvGrpSpPr>
        <p:grpSpPr>
          <a:xfrm>
            <a:off x="2543923" y="8002671"/>
            <a:ext cx="274390" cy="274390"/>
            <a:chOff x="0" y="0"/>
            <a:chExt cx="812800" cy="812800"/>
          </a:xfrm>
        </p:grpSpPr>
        <p:sp>
          <p:nvSpPr>
            <p:cNvPr id="785" name="Google Shape;785;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6" name="Google Shape;786;p21"/>
            <p:cNvSpPr txBox="1"/>
            <p:nvPr/>
          </p:nvSpPr>
          <p:spPr>
            <a:xfrm>
              <a:off x="76200" y="38100"/>
              <a:ext cx="660400" cy="698500"/>
            </a:xfrm>
            <a:prstGeom prst="rect">
              <a:avLst/>
            </a:prstGeom>
            <a:noFill/>
            <a:ln>
              <a:noFill/>
            </a:ln>
          </p:spPr>
          <p:txBody>
            <a:bodyPr anchorCtr="0" anchor="ctr" bIns="68750" lIns="68750" spcFirstLastPara="1" rIns="68750" wrap="square" tIns="68750">
              <a:noAutofit/>
            </a:bodyPr>
            <a:lstStyle/>
            <a:p>
              <a:pPr indent="0" lvl="0" marL="0" marR="0" rtl="0" algn="ctr">
                <a:lnSpc>
                  <a:spcPct val="147777"/>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87" name="Google Shape;787;p21"/>
          <p:cNvSpPr txBox="1"/>
          <p:nvPr/>
        </p:nvSpPr>
        <p:spPr>
          <a:xfrm>
            <a:off x="7966846" y="5313422"/>
            <a:ext cx="9494837" cy="330200"/>
          </a:xfrm>
          <a:prstGeom prst="rect">
            <a:avLst/>
          </a:prstGeom>
          <a:noFill/>
          <a:ln>
            <a:noFill/>
          </a:ln>
        </p:spPr>
        <p:txBody>
          <a:bodyPr anchorCtr="0" anchor="t" bIns="0" lIns="0" spcFirstLastPara="1" rIns="0" wrap="square" tIns="0">
            <a:spAutoFit/>
          </a:bodyPr>
          <a:lstStyle/>
          <a:p>
            <a:pPr indent="0" lvl="0" marL="0" marR="0" rtl="0" algn="ctr">
              <a:lnSpc>
                <a:spcPct val="140020"/>
              </a:lnSpc>
              <a:spcBef>
                <a:spcPts val="0"/>
              </a:spcBef>
              <a:spcAft>
                <a:spcPts val="0"/>
              </a:spcAft>
              <a:buNone/>
            </a:pPr>
            <a:r>
              <a:rPr i="1" lang="vi-VN" sz="1999">
                <a:solidFill>
                  <a:srgbClr val="FFE9C5"/>
                </a:solidFill>
                <a:latin typeface="Montserrat"/>
                <a:ea typeface="Montserrat"/>
                <a:cs typeface="Montserrat"/>
                <a:sym typeface="Montserrat"/>
              </a:rPr>
              <a:t>*Ghi rõ Họ tên và Số điện thoại trong nội dung chuyển khoản</a:t>
            </a:r>
            <a:endParaRPr/>
          </a:p>
        </p:txBody>
      </p:sp>
      <p:sp>
        <p:nvSpPr>
          <p:cNvPr id="788" name="Google Shape;788;p21"/>
          <p:cNvSpPr txBox="1"/>
          <p:nvPr/>
        </p:nvSpPr>
        <p:spPr>
          <a:xfrm>
            <a:off x="3071181" y="7934444"/>
            <a:ext cx="13247270" cy="372745"/>
          </a:xfrm>
          <a:prstGeom prst="rect">
            <a:avLst/>
          </a:prstGeom>
          <a:noFill/>
          <a:ln>
            <a:noFill/>
          </a:ln>
        </p:spPr>
        <p:txBody>
          <a:bodyPr anchorCtr="0" anchor="t" bIns="0" lIns="0" spcFirstLastPara="1" rIns="0" wrap="square" tIns="0">
            <a:spAutoFit/>
          </a:bodyPr>
          <a:lstStyle/>
          <a:p>
            <a:pPr indent="0" lvl="0" marL="0" marR="0" rtl="0" algn="l">
              <a:lnSpc>
                <a:spcPct val="140018"/>
              </a:lnSpc>
              <a:spcBef>
                <a:spcPts val="0"/>
              </a:spcBef>
              <a:spcAft>
                <a:spcPts val="0"/>
              </a:spcAft>
              <a:buNone/>
            </a:pPr>
            <a:r>
              <a:rPr lang="vi-VN" sz="2199">
                <a:solidFill>
                  <a:srgbClr val="FFE9C5"/>
                </a:solidFill>
                <a:latin typeface="Montserrat"/>
                <a:ea typeface="Montserrat"/>
                <a:cs typeface="Montserrat"/>
                <a:sym typeface="Montserrat"/>
              </a:rPr>
              <a:t>Nhận lịch trình chi tiết các buổi gặp gỡ chính quyền địa phương và doanh nghiệp tại Guarda</a:t>
            </a:r>
            <a:endParaRPr sz="2199">
              <a:solidFill>
                <a:srgbClr val="FFE9C5"/>
              </a:solidFill>
              <a:latin typeface="Montserrat"/>
              <a:ea typeface="Montserrat"/>
              <a:cs typeface="Montserrat"/>
              <a:sym typeface="Montserrat"/>
            </a:endParaRPr>
          </a:p>
        </p:txBody>
      </p:sp>
      <p:cxnSp>
        <p:nvCxnSpPr>
          <p:cNvPr id="789" name="Google Shape;789;p21"/>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790" name="Google Shape;790;p21"/>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20</a:t>
            </a:r>
            <a:endParaRPr/>
          </a:p>
        </p:txBody>
      </p:sp>
      <p:sp>
        <p:nvSpPr>
          <p:cNvPr id="791" name="Google Shape;791;p21"/>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792" name="Google Shape;792;p21"/>
          <p:cNvSpPr txBox="1"/>
          <p:nvPr/>
        </p:nvSpPr>
        <p:spPr>
          <a:xfrm>
            <a:off x="543537" y="9149017"/>
            <a:ext cx="8261379" cy="562990"/>
          </a:xfrm>
          <a:prstGeom prst="rect">
            <a:avLst/>
          </a:prstGeom>
          <a:noFill/>
          <a:ln>
            <a:noFill/>
          </a:ln>
        </p:spPr>
        <p:txBody>
          <a:bodyPr anchorCtr="0" anchor="t" bIns="0" lIns="0" spcFirstLastPara="1" rIns="0" wrap="square" tIns="0">
            <a:spAutoFit/>
          </a:bodyPr>
          <a:lstStyle/>
          <a:p>
            <a:pPr indent="0" lvl="0" marL="0" marR="0" rtl="0" algn="l">
              <a:lnSpc>
                <a:spcPct val="133000"/>
              </a:lnSpc>
              <a:spcBef>
                <a:spcPts val="0"/>
              </a:spcBef>
              <a:spcAft>
                <a:spcPts val="0"/>
              </a:spcAft>
              <a:buNone/>
            </a:pPr>
            <a:r>
              <a:rPr lang="vi-VN" sz="3400">
                <a:solidFill>
                  <a:srgbClr val="C8A365"/>
                </a:solidFill>
                <a:latin typeface="Playfair Display"/>
                <a:ea typeface="Playfair Display"/>
                <a:cs typeface="Playfair Display"/>
                <a:sym typeface="Playfair Display"/>
              </a:rPr>
              <a:t>ĐỐI VỚI CÁ NHÂN</a:t>
            </a:r>
            <a:endParaRPr/>
          </a:p>
        </p:txBody>
      </p:sp>
      <p:sp>
        <p:nvSpPr>
          <p:cNvPr id="793" name="Google Shape;793;p21"/>
          <p:cNvSpPr txBox="1"/>
          <p:nvPr/>
        </p:nvSpPr>
        <p:spPr>
          <a:xfrm>
            <a:off x="3023393" y="6515100"/>
            <a:ext cx="5148835" cy="41275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Clr>
                <a:srgbClr val="F8B126"/>
              </a:buClr>
              <a:buSzPts val="2499"/>
              <a:buFont typeface="Montserrat"/>
              <a:buNone/>
            </a:pPr>
            <a:r>
              <a:rPr b="1" i="0" lang="vi-VN" sz="2499" u="none" cap="none" strike="noStrike">
                <a:solidFill>
                  <a:srgbClr val="F8B126"/>
                </a:solidFill>
                <a:latin typeface="Montserrat"/>
                <a:ea typeface="Montserrat"/>
                <a:cs typeface="Montserrat"/>
                <a:sym typeface="Montserrat"/>
              </a:rPr>
              <a:t>BƯỚC 3: XÁC NHẬN THAM GIA</a:t>
            </a:r>
            <a:endParaRPr/>
          </a:p>
        </p:txBody>
      </p:sp>
      <p:sp>
        <p:nvSpPr>
          <p:cNvPr id="794" name="Google Shape;794;p21"/>
          <p:cNvSpPr txBox="1"/>
          <p:nvPr/>
        </p:nvSpPr>
        <p:spPr>
          <a:xfrm>
            <a:off x="12163901" y="1835187"/>
            <a:ext cx="5542523" cy="41275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Clr>
                <a:srgbClr val="F8B126"/>
              </a:buClr>
              <a:buSzPts val="2499"/>
              <a:buFont typeface="Montserrat"/>
              <a:buNone/>
            </a:pPr>
            <a:r>
              <a:rPr b="1" i="0" lang="vi-VN" sz="2499" u="none" cap="none" strike="noStrike">
                <a:solidFill>
                  <a:srgbClr val="F8B126"/>
                </a:solidFill>
                <a:latin typeface="Montserrat"/>
                <a:ea typeface="Montserrat"/>
                <a:cs typeface="Montserrat"/>
                <a:sym typeface="Montserrat"/>
              </a:rPr>
              <a:t>BƯỚC 2: CHUYỂN KHOẢN LỆ PHÍ</a:t>
            </a:r>
            <a:endParaRPr/>
          </a:p>
        </p:txBody>
      </p:sp>
      <p:sp>
        <p:nvSpPr>
          <p:cNvPr descr="Receiver with solid fill" id="795" name="Google Shape;795;p21"/>
          <p:cNvSpPr/>
          <p:nvPr/>
        </p:nvSpPr>
        <p:spPr>
          <a:xfrm rot="848263">
            <a:off x="1706555" y="4329064"/>
            <a:ext cx="228014" cy="228014"/>
          </a:xfrm>
          <a:prstGeom prst="rect">
            <a:avLst/>
          </a:prstGeom>
          <a:noFill/>
          <a:ln>
            <a:noFill/>
          </a:ln>
        </p:spPr>
      </p:sp>
      <p:sp>
        <p:nvSpPr>
          <p:cNvPr descr="Email with solid fill" id="796" name="Google Shape;796;p21"/>
          <p:cNvSpPr/>
          <p:nvPr/>
        </p:nvSpPr>
        <p:spPr>
          <a:xfrm>
            <a:off x="1706132" y="4686300"/>
            <a:ext cx="265091" cy="265091"/>
          </a:xfrm>
          <a:prstGeom prst="rect">
            <a:avLst/>
          </a:prstGeom>
          <a:noFill/>
          <a:ln>
            <a:noFill/>
          </a:ln>
        </p:spPr>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0" name="Shape 800"/>
        <p:cNvGrpSpPr/>
        <p:nvPr/>
      </p:nvGrpSpPr>
      <p:grpSpPr>
        <a:xfrm>
          <a:off x="0" y="0"/>
          <a:ext cx="0" cy="0"/>
          <a:chOff x="0" y="0"/>
          <a:chExt cx="0" cy="0"/>
        </a:xfrm>
      </p:grpSpPr>
      <p:sp>
        <p:nvSpPr>
          <p:cNvPr id="801" name="Google Shape;801;p22"/>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22" l="0" r="0" t="-922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802" name="Google Shape;802;p22"/>
          <p:cNvGrpSpPr/>
          <p:nvPr/>
        </p:nvGrpSpPr>
        <p:grpSpPr>
          <a:xfrm>
            <a:off x="0" y="-194582"/>
            <a:ext cx="18288000" cy="10793620"/>
            <a:chOff x="0" y="-28575"/>
            <a:chExt cx="4816593" cy="2842764"/>
          </a:xfrm>
        </p:grpSpPr>
        <p:sp>
          <p:nvSpPr>
            <p:cNvPr id="803" name="Google Shape;803;p22"/>
            <p:cNvSpPr/>
            <p:nvPr/>
          </p:nvSpPr>
          <p:spPr>
            <a:xfrm>
              <a:off x="0" y="0"/>
              <a:ext cx="4816592" cy="2814189"/>
            </a:xfrm>
            <a:custGeom>
              <a:rect b="b" l="l" r="r" t="t"/>
              <a:pathLst>
                <a:path extrusionOk="0" h="2814189" w="4816592">
                  <a:moveTo>
                    <a:pt x="0" y="0"/>
                  </a:moveTo>
                  <a:lnTo>
                    <a:pt x="4816592" y="0"/>
                  </a:lnTo>
                  <a:lnTo>
                    <a:pt x="4816592" y="2814189"/>
                  </a:lnTo>
                  <a:lnTo>
                    <a:pt x="0" y="2814189"/>
                  </a:lnTo>
                  <a:close/>
                </a:path>
              </a:pathLst>
            </a:custGeom>
            <a:solidFill>
              <a:srgbClr val="01214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4" name="Google Shape;804;p22"/>
            <p:cNvSpPr txBox="1"/>
            <p:nvPr/>
          </p:nvSpPr>
          <p:spPr>
            <a:xfrm>
              <a:off x="0" y="-28575"/>
              <a:ext cx="4816593" cy="2842764"/>
            </a:xfrm>
            <a:prstGeom prst="rect">
              <a:avLst/>
            </a:prstGeom>
            <a:noFill/>
            <a:ln>
              <a:noFill/>
            </a:ln>
          </p:spPr>
          <p:txBody>
            <a:bodyPr anchorCtr="0" anchor="ctr" bIns="50800" lIns="50800" spcFirstLastPara="1" rIns="50800" wrap="square" tIns="50800">
              <a:noAutofit/>
            </a:bodyPr>
            <a:lstStyle/>
            <a:p>
              <a:pPr indent="0" lvl="0" marL="0" marR="0" rtl="0" algn="ctr">
                <a:lnSpc>
                  <a:spcPct val="1322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05" name="Google Shape;805;p22"/>
          <p:cNvSpPr/>
          <p:nvPr/>
        </p:nvSpPr>
        <p:spPr>
          <a:xfrm>
            <a:off x="0" y="-948690"/>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4">
              <a:alphaModFix amt="16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6" name="Google Shape;806;p22"/>
          <p:cNvSpPr/>
          <p:nvPr/>
        </p:nvSpPr>
        <p:spPr>
          <a:xfrm>
            <a:off x="-183691" y="0"/>
            <a:ext cx="3639026" cy="10287000"/>
          </a:xfrm>
          <a:custGeom>
            <a:rect b="b" l="l" r="r" t="t"/>
            <a:pathLst>
              <a:path extrusionOk="0" h="10287000" w="3639026">
                <a:moveTo>
                  <a:pt x="0" y="0"/>
                </a:moveTo>
                <a:lnTo>
                  <a:pt x="3639026" y="0"/>
                </a:lnTo>
                <a:lnTo>
                  <a:pt x="3639026" y="10287000"/>
                </a:lnTo>
                <a:lnTo>
                  <a:pt x="0" y="1028700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7" name="Google Shape;807;p22"/>
          <p:cNvSpPr/>
          <p:nvPr/>
        </p:nvSpPr>
        <p:spPr>
          <a:xfrm>
            <a:off x="6625109" y="224316"/>
            <a:ext cx="5037782" cy="2877833"/>
          </a:xfrm>
          <a:custGeom>
            <a:rect b="b" l="l" r="r" t="t"/>
            <a:pathLst>
              <a:path extrusionOk="0" h="2877833" w="5037782">
                <a:moveTo>
                  <a:pt x="0" y="0"/>
                </a:moveTo>
                <a:lnTo>
                  <a:pt x="5037782" y="0"/>
                </a:lnTo>
                <a:lnTo>
                  <a:pt x="5037782" y="2877833"/>
                </a:lnTo>
                <a:lnTo>
                  <a:pt x="0" y="2877833"/>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8" name="Google Shape;808;p22"/>
          <p:cNvSpPr txBox="1"/>
          <p:nvPr/>
        </p:nvSpPr>
        <p:spPr>
          <a:xfrm>
            <a:off x="4511845" y="3340784"/>
            <a:ext cx="9264310" cy="458723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400">
                <a:solidFill>
                  <a:srgbClr val="F8EAD2"/>
                </a:solidFill>
                <a:latin typeface="Montserrat"/>
                <a:ea typeface="Montserrat"/>
                <a:cs typeface="Montserrat"/>
                <a:sym typeface="Montserrat"/>
              </a:rPr>
              <a:t>Trở thành một phần của dự án </a:t>
            </a:r>
            <a:endParaRPr/>
          </a:p>
          <a:p>
            <a:pPr indent="0" lvl="0" marL="0" marR="0" rtl="0" algn="ctr">
              <a:lnSpc>
                <a:spcPct val="140000"/>
              </a:lnSpc>
              <a:spcBef>
                <a:spcPts val="0"/>
              </a:spcBef>
              <a:spcAft>
                <a:spcPts val="0"/>
              </a:spcAft>
              <a:buNone/>
            </a:pPr>
            <a:r>
              <a:rPr i="1" lang="vi-VN" sz="2400">
                <a:solidFill>
                  <a:srgbClr val="F8EAD2"/>
                </a:solidFill>
                <a:latin typeface="Montserrat"/>
                <a:ea typeface="Montserrat"/>
                <a:cs typeface="Montserrat"/>
                <a:sym typeface="Montserrat"/>
              </a:rPr>
              <a:t>“Francisco de Pina và Hành trình chữ Quốc ngữ - Nhịp cầu văn hóa giữa Việt Nam và Bồ Đào Nha”</a:t>
            </a:r>
            <a:endParaRPr/>
          </a:p>
          <a:p>
            <a:pPr indent="0" lvl="0" marL="0" marR="0" rtl="0" algn="ctr">
              <a:lnSpc>
                <a:spcPct val="140000"/>
              </a:lnSpc>
              <a:spcBef>
                <a:spcPts val="0"/>
              </a:spcBef>
              <a:spcAft>
                <a:spcPts val="0"/>
              </a:spcAft>
              <a:buNone/>
            </a:pPr>
            <a:r>
              <a:rPr i="1" lang="vi-VN" sz="2400">
                <a:solidFill>
                  <a:srgbClr val="F8EAD2"/>
                </a:solidFill>
                <a:latin typeface="Montserrat"/>
                <a:ea typeface="Montserrat"/>
                <a:cs typeface="Montserrat"/>
                <a:sym typeface="Montserrat"/>
              </a:rPr>
              <a:t>là cách chúng ta cùng nhau viết tiếp trang sử tự hào của dân tộc với tư cách là những Đại sứ văn hóa. </a:t>
            </a:r>
            <a:endParaRPr/>
          </a:p>
          <a:p>
            <a:pPr indent="0" lvl="0" marL="0" marR="0" rtl="0" algn="ctr">
              <a:lnSpc>
                <a:spcPct val="140000"/>
              </a:lnSpc>
              <a:spcBef>
                <a:spcPts val="0"/>
              </a:spcBef>
              <a:spcAft>
                <a:spcPts val="0"/>
              </a:spcAft>
              <a:buNone/>
            </a:pPr>
            <a:r>
              <a:t/>
            </a:r>
            <a:endParaRPr i="1" sz="2400">
              <a:solidFill>
                <a:srgbClr val="F8EAD2"/>
              </a:solidFill>
              <a:latin typeface="Montserrat"/>
              <a:ea typeface="Montserrat"/>
              <a:cs typeface="Montserrat"/>
              <a:sym typeface="Montserrat"/>
            </a:endParaRPr>
          </a:p>
          <a:p>
            <a:pPr indent="0" lvl="0" marL="0" marR="0" rtl="0" algn="ctr">
              <a:lnSpc>
                <a:spcPct val="140000"/>
              </a:lnSpc>
              <a:spcBef>
                <a:spcPts val="0"/>
              </a:spcBef>
              <a:spcAft>
                <a:spcPts val="0"/>
              </a:spcAft>
              <a:buNone/>
            </a:pPr>
            <a:r>
              <a:rPr i="1" lang="vi-VN" sz="2400">
                <a:solidFill>
                  <a:srgbClr val="F8EAD2"/>
                </a:solidFill>
                <a:latin typeface="Montserrat"/>
                <a:ea typeface="Montserrat"/>
                <a:cs typeface="Montserrat"/>
                <a:sym typeface="Montserrat"/>
              </a:rPr>
              <a:t>Sự chung tay của Quý đối tác và các tổ chức, cá nhân tâm huyết sẽ không chỉ tạo nên thành công cho sự kiện, mà còn khẳng định sức mạnh của sự kết nối xuyên biên giới và xây dựng nhịp cầu di sản vĩnh cửu nối liền hai quốc gia </a:t>
            </a:r>
            <a:endParaRPr/>
          </a:p>
          <a:p>
            <a:pPr indent="0" lvl="0" marL="0" marR="0" rtl="0" algn="ctr">
              <a:lnSpc>
                <a:spcPct val="140000"/>
              </a:lnSpc>
              <a:spcBef>
                <a:spcPts val="0"/>
              </a:spcBef>
              <a:spcAft>
                <a:spcPts val="0"/>
              </a:spcAft>
              <a:buNone/>
            </a:pPr>
            <a:r>
              <a:rPr i="1" lang="vi-VN" sz="2400">
                <a:solidFill>
                  <a:srgbClr val="F8EAD2"/>
                </a:solidFill>
                <a:latin typeface="Montserrat"/>
                <a:ea typeface="Montserrat"/>
                <a:cs typeface="Montserrat"/>
                <a:sym typeface="Montserrat"/>
              </a:rPr>
              <a:t>Việt Nam - Bồ Đào Nha.</a:t>
            </a:r>
            <a:endParaRPr/>
          </a:p>
        </p:txBody>
      </p:sp>
      <p:sp>
        <p:nvSpPr>
          <p:cNvPr id="809" name="Google Shape;809;p22"/>
          <p:cNvSpPr txBox="1"/>
          <p:nvPr/>
        </p:nvSpPr>
        <p:spPr>
          <a:xfrm>
            <a:off x="5413474"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810" name="Google Shape;810;p22"/>
          <p:cNvSpPr/>
          <p:nvPr/>
        </p:nvSpPr>
        <p:spPr>
          <a:xfrm flipH="1">
            <a:off x="14833430" y="0"/>
            <a:ext cx="3639026" cy="10287000"/>
          </a:xfrm>
          <a:custGeom>
            <a:rect b="b" l="l" r="r" t="t"/>
            <a:pathLst>
              <a:path extrusionOk="0" h="10287000" w="3639026">
                <a:moveTo>
                  <a:pt x="3639026" y="0"/>
                </a:moveTo>
                <a:lnTo>
                  <a:pt x="0" y="0"/>
                </a:lnTo>
                <a:lnTo>
                  <a:pt x="0" y="10287000"/>
                </a:lnTo>
                <a:lnTo>
                  <a:pt x="3639026" y="10287000"/>
                </a:lnTo>
                <a:lnTo>
                  <a:pt x="3639026"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814" name="Shape 814"/>
        <p:cNvGrpSpPr/>
        <p:nvPr/>
      </p:nvGrpSpPr>
      <p:grpSpPr>
        <a:xfrm>
          <a:off x="0" y="0"/>
          <a:ext cx="0" cy="0"/>
          <a:chOff x="0" y="0"/>
          <a:chExt cx="0" cy="0"/>
        </a:xfrm>
      </p:grpSpPr>
      <p:cxnSp>
        <p:nvCxnSpPr>
          <p:cNvPr id="815" name="Google Shape;815;p23"/>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cxnSp>
        <p:nvCxnSpPr>
          <p:cNvPr id="816" name="Google Shape;816;p23"/>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817" name="Google Shape;817;p23"/>
          <p:cNvSpPr txBox="1"/>
          <p:nvPr/>
        </p:nvSpPr>
        <p:spPr>
          <a:xfrm>
            <a:off x="5137932" y="171572"/>
            <a:ext cx="8578067" cy="1015471"/>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Clr>
                <a:srgbClr val="C8A365"/>
              </a:buClr>
              <a:buSzPts val="6500"/>
              <a:buFont typeface="Playfair Display"/>
              <a:buNone/>
            </a:pPr>
            <a:r>
              <a:rPr lang="vi-VN" sz="6500">
                <a:solidFill>
                  <a:srgbClr val="C8A365"/>
                </a:solidFill>
                <a:latin typeface="Playfair Display"/>
                <a:ea typeface="Playfair Display"/>
                <a:cs typeface="Playfair Display"/>
                <a:sym typeface="Playfair Display"/>
              </a:rPr>
              <a:t>PHỤ</a:t>
            </a:r>
            <a:r>
              <a:rPr b="0" i="0" lang="vi-VN" sz="6500" u="none" cap="none" strike="noStrike">
                <a:solidFill>
                  <a:srgbClr val="C8A365"/>
                </a:solidFill>
                <a:latin typeface="Playfair Display"/>
                <a:ea typeface="Playfair Display"/>
                <a:cs typeface="Playfair Display"/>
                <a:sym typeface="Playfair Display"/>
              </a:rPr>
              <a:t> LỤC</a:t>
            </a:r>
            <a:endParaRPr/>
          </a:p>
        </p:txBody>
      </p:sp>
      <p:sp>
        <p:nvSpPr>
          <p:cNvPr id="818" name="Google Shape;818;p23"/>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FFFFFF"/>
              </a:buClr>
              <a:buSzPts val="2000"/>
              <a:buFont typeface="Noto Sans"/>
              <a:buNone/>
            </a:pPr>
            <a:r>
              <a:rPr b="0" i="0" lang="vi-VN" sz="2000" u="none" cap="none" strike="noStrike">
                <a:solidFill>
                  <a:srgbClr val="FFFFFF"/>
                </a:solidFill>
                <a:latin typeface="Noto Sans"/>
                <a:ea typeface="Noto Sans"/>
                <a:cs typeface="Noto Sans"/>
                <a:sym typeface="Noto Sans"/>
              </a:rPr>
              <a:t>2</a:t>
            </a:r>
            <a:endParaRPr/>
          </a:p>
        </p:txBody>
      </p:sp>
      <p:sp>
        <p:nvSpPr>
          <p:cNvPr id="819" name="Google Shape;819;p23"/>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F8EAD2"/>
              </a:buClr>
              <a:buSzPts val="2500"/>
              <a:buFont typeface="Montserrat"/>
              <a:buNone/>
            </a:pPr>
            <a:r>
              <a:rPr b="0" i="1" lang="vi-VN" sz="2500" u="none" cap="none" strike="noStrike">
                <a:solidFill>
                  <a:srgbClr val="F8EAD2"/>
                </a:solidFill>
                <a:latin typeface="Montserrat"/>
                <a:ea typeface="Montserrat"/>
                <a:cs typeface="Montserrat"/>
                <a:sym typeface="Montserrat"/>
              </a:rPr>
              <a:t>Guarda, ngày 07 - ngày 08 tháng 10 năm 2026</a:t>
            </a:r>
            <a:endParaRPr/>
          </a:p>
        </p:txBody>
      </p:sp>
      <p:sp>
        <p:nvSpPr>
          <p:cNvPr id="820" name="Google Shape;820;p23"/>
          <p:cNvSpPr txBox="1"/>
          <p:nvPr/>
        </p:nvSpPr>
        <p:spPr>
          <a:xfrm>
            <a:off x="-685800" y="8769877"/>
            <a:ext cx="10837956" cy="954620"/>
          </a:xfrm>
          <a:prstGeom prst="rect">
            <a:avLst/>
          </a:prstGeom>
          <a:noFill/>
          <a:ln>
            <a:noFill/>
          </a:ln>
        </p:spPr>
        <p:txBody>
          <a:bodyPr anchorCtr="0" anchor="t" bIns="0" lIns="0" spcFirstLastPara="1" rIns="0" wrap="square" tIns="0">
            <a:spAutoFit/>
          </a:bodyPr>
          <a:lstStyle/>
          <a:p>
            <a:pPr indent="0" lvl="0" marL="0" marR="0" rtl="0" algn="ctr">
              <a:lnSpc>
                <a:spcPct val="240138"/>
              </a:lnSpc>
              <a:spcBef>
                <a:spcPts val="0"/>
              </a:spcBef>
              <a:spcAft>
                <a:spcPts val="0"/>
              </a:spcAft>
              <a:buClr>
                <a:srgbClr val="C8A365"/>
              </a:buClr>
              <a:buSzPts val="3600"/>
              <a:buFont typeface="Playfair Display"/>
              <a:buNone/>
            </a:pPr>
            <a:r>
              <a:rPr lang="vi-VN" sz="3600">
                <a:solidFill>
                  <a:srgbClr val="C8A365"/>
                </a:solidFill>
                <a:latin typeface="Playfair Display"/>
                <a:ea typeface="Playfair Display"/>
                <a:cs typeface="Playfair Display"/>
                <a:sym typeface="Playfair Display"/>
              </a:rPr>
              <a:t>THƯ HỢP TÁC THÀNH PHỐ GUARDA</a:t>
            </a:r>
            <a:endParaRPr b="0" i="0" sz="3600" u="none" cap="none" strike="noStrike">
              <a:solidFill>
                <a:srgbClr val="C8A365"/>
              </a:solidFill>
              <a:latin typeface="Playfair Display"/>
              <a:ea typeface="Playfair Display"/>
              <a:cs typeface="Playfair Display"/>
              <a:sym typeface="Playfair Display"/>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824" name="Shape 824"/>
        <p:cNvGrpSpPr/>
        <p:nvPr/>
      </p:nvGrpSpPr>
      <p:grpSpPr>
        <a:xfrm>
          <a:off x="0" y="0"/>
          <a:ext cx="0" cy="0"/>
          <a:chOff x="0" y="0"/>
          <a:chExt cx="0" cy="0"/>
        </a:xfrm>
      </p:grpSpPr>
      <p:cxnSp>
        <p:nvCxnSpPr>
          <p:cNvPr id="825" name="Google Shape;825;p24"/>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cxnSp>
        <p:nvCxnSpPr>
          <p:cNvPr id="826" name="Google Shape;826;p24"/>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827" name="Google Shape;827;p24"/>
          <p:cNvSpPr txBox="1"/>
          <p:nvPr/>
        </p:nvSpPr>
        <p:spPr>
          <a:xfrm>
            <a:off x="5137932" y="171572"/>
            <a:ext cx="8578067" cy="1015471"/>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Clr>
                <a:srgbClr val="C8A365"/>
              </a:buClr>
              <a:buSzPts val="6500"/>
              <a:buFont typeface="Playfair Display"/>
              <a:buNone/>
            </a:pPr>
            <a:r>
              <a:rPr lang="vi-VN" sz="6500">
                <a:solidFill>
                  <a:srgbClr val="C8A365"/>
                </a:solidFill>
                <a:latin typeface="Playfair Display"/>
                <a:ea typeface="Playfair Display"/>
                <a:cs typeface="Playfair Display"/>
                <a:sym typeface="Playfair Display"/>
              </a:rPr>
              <a:t>PHỤ</a:t>
            </a:r>
            <a:r>
              <a:rPr b="0" i="0" lang="vi-VN" sz="6500" u="none" cap="none" strike="noStrike">
                <a:solidFill>
                  <a:srgbClr val="C8A365"/>
                </a:solidFill>
                <a:latin typeface="Playfair Display"/>
                <a:ea typeface="Playfair Display"/>
                <a:cs typeface="Playfair Display"/>
                <a:sym typeface="Playfair Display"/>
              </a:rPr>
              <a:t> LỤC</a:t>
            </a:r>
            <a:endParaRPr/>
          </a:p>
        </p:txBody>
      </p:sp>
      <p:sp>
        <p:nvSpPr>
          <p:cNvPr id="828" name="Google Shape;828;p24"/>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FFFFFF"/>
              </a:buClr>
              <a:buSzPts val="2000"/>
              <a:buFont typeface="Noto Sans"/>
              <a:buNone/>
            </a:pPr>
            <a:r>
              <a:rPr b="0" i="0" lang="vi-VN" sz="2000" u="none" cap="none" strike="noStrike">
                <a:solidFill>
                  <a:srgbClr val="FFFFFF"/>
                </a:solidFill>
                <a:latin typeface="Noto Sans"/>
                <a:ea typeface="Noto Sans"/>
                <a:cs typeface="Noto Sans"/>
                <a:sym typeface="Noto Sans"/>
              </a:rPr>
              <a:t>2</a:t>
            </a:r>
            <a:endParaRPr/>
          </a:p>
        </p:txBody>
      </p:sp>
      <p:sp>
        <p:nvSpPr>
          <p:cNvPr id="829" name="Google Shape;829;p24"/>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F8EAD2"/>
              </a:buClr>
              <a:buSzPts val="2500"/>
              <a:buFont typeface="Montserrat"/>
              <a:buNone/>
            </a:pPr>
            <a:r>
              <a:rPr b="0" i="1" lang="vi-VN" sz="2500" u="none" cap="none" strike="noStrike">
                <a:solidFill>
                  <a:srgbClr val="F8EAD2"/>
                </a:solidFill>
                <a:latin typeface="Montserrat"/>
                <a:ea typeface="Montserrat"/>
                <a:cs typeface="Montserrat"/>
                <a:sym typeface="Montserrat"/>
              </a:rPr>
              <a:t>Guarda, ngày 07 - ngày 08 tháng 10 năm 2026</a:t>
            </a:r>
            <a:endParaRPr/>
          </a:p>
        </p:txBody>
      </p:sp>
      <p:sp>
        <p:nvSpPr>
          <p:cNvPr id="830" name="Google Shape;830;p24"/>
          <p:cNvSpPr txBox="1"/>
          <p:nvPr/>
        </p:nvSpPr>
        <p:spPr>
          <a:xfrm>
            <a:off x="-685800" y="8769877"/>
            <a:ext cx="10837956" cy="954620"/>
          </a:xfrm>
          <a:prstGeom prst="rect">
            <a:avLst/>
          </a:prstGeom>
          <a:noFill/>
          <a:ln>
            <a:noFill/>
          </a:ln>
        </p:spPr>
        <p:txBody>
          <a:bodyPr anchorCtr="0" anchor="t" bIns="0" lIns="0" spcFirstLastPara="1" rIns="0" wrap="square" tIns="0">
            <a:spAutoFit/>
          </a:bodyPr>
          <a:lstStyle/>
          <a:p>
            <a:pPr indent="0" lvl="0" marL="0" marR="0" rtl="0" algn="ctr">
              <a:lnSpc>
                <a:spcPct val="240138"/>
              </a:lnSpc>
              <a:spcBef>
                <a:spcPts val="0"/>
              </a:spcBef>
              <a:spcAft>
                <a:spcPts val="0"/>
              </a:spcAft>
              <a:buClr>
                <a:srgbClr val="C8A365"/>
              </a:buClr>
              <a:buSzPts val="3600"/>
              <a:buFont typeface="Playfair Display"/>
              <a:buNone/>
            </a:pPr>
            <a:r>
              <a:rPr lang="vi-VN" sz="3600">
                <a:solidFill>
                  <a:srgbClr val="C8A365"/>
                </a:solidFill>
                <a:latin typeface="Playfair Display"/>
                <a:ea typeface="Playfair Display"/>
                <a:cs typeface="Playfair Display"/>
                <a:sym typeface="Playfair Display"/>
              </a:rPr>
              <a:t>THƯ HỢP TÁC THÀNH PHỐ GUARDA</a:t>
            </a:r>
            <a:endParaRPr b="0" i="0" sz="3600" u="none" cap="none" strike="noStrike">
              <a:solidFill>
                <a:srgbClr val="C8A365"/>
              </a:solidFill>
              <a:latin typeface="Playfair Display"/>
              <a:ea typeface="Playfair Display"/>
              <a:cs typeface="Playfair Display"/>
              <a:sym typeface="Playfair Display"/>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834" name="Shape 834"/>
        <p:cNvGrpSpPr/>
        <p:nvPr/>
      </p:nvGrpSpPr>
      <p:grpSpPr>
        <a:xfrm>
          <a:off x="0" y="0"/>
          <a:ext cx="0" cy="0"/>
          <a:chOff x="0" y="0"/>
          <a:chExt cx="0" cy="0"/>
        </a:xfrm>
      </p:grpSpPr>
      <p:cxnSp>
        <p:nvCxnSpPr>
          <p:cNvPr id="835" name="Google Shape;835;p25"/>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cxnSp>
        <p:nvCxnSpPr>
          <p:cNvPr id="836" name="Google Shape;836;p25"/>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837" name="Google Shape;837;p25"/>
          <p:cNvSpPr txBox="1"/>
          <p:nvPr/>
        </p:nvSpPr>
        <p:spPr>
          <a:xfrm>
            <a:off x="5137932" y="171572"/>
            <a:ext cx="8578067" cy="1015471"/>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Clr>
                <a:srgbClr val="C8A365"/>
              </a:buClr>
              <a:buSzPts val="6500"/>
              <a:buFont typeface="Playfair Display"/>
              <a:buNone/>
            </a:pPr>
            <a:r>
              <a:rPr lang="vi-VN" sz="6500">
                <a:solidFill>
                  <a:srgbClr val="C8A365"/>
                </a:solidFill>
                <a:latin typeface="Playfair Display"/>
                <a:ea typeface="Playfair Display"/>
                <a:cs typeface="Playfair Display"/>
                <a:sym typeface="Playfair Display"/>
              </a:rPr>
              <a:t>PHỤ</a:t>
            </a:r>
            <a:r>
              <a:rPr b="0" i="0" lang="vi-VN" sz="6500" u="none" cap="none" strike="noStrike">
                <a:solidFill>
                  <a:srgbClr val="C8A365"/>
                </a:solidFill>
                <a:latin typeface="Playfair Display"/>
                <a:ea typeface="Playfair Display"/>
                <a:cs typeface="Playfair Display"/>
                <a:sym typeface="Playfair Display"/>
              </a:rPr>
              <a:t> LỤC</a:t>
            </a:r>
            <a:endParaRPr/>
          </a:p>
        </p:txBody>
      </p:sp>
      <p:sp>
        <p:nvSpPr>
          <p:cNvPr id="838" name="Google Shape;838;p25"/>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FFFFFF"/>
              </a:buClr>
              <a:buSzPts val="2000"/>
              <a:buFont typeface="Noto Sans"/>
              <a:buNone/>
            </a:pPr>
            <a:r>
              <a:rPr b="0" i="0" lang="vi-VN" sz="2000" u="none" cap="none" strike="noStrike">
                <a:solidFill>
                  <a:srgbClr val="FFFFFF"/>
                </a:solidFill>
                <a:latin typeface="Noto Sans"/>
                <a:ea typeface="Noto Sans"/>
                <a:cs typeface="Noto Sans"/>
                <a:sym typeface="Noto Sans"/>
              </a:rPr>
              <a:t>2</a:t>
            </a:r>
            <a:endParaRPr/>
          </a:p>
        </p:txBody>
      </p:sp>
      <p:sp>
        <p:nvSpPr>
          <p:cNvPr id="839" name="Google Shape;839;p25"/>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F8EAD2"/>
              </a:buClr>
              <a:buSzPts val="2500"/>
              <a:buFont typeface="Montserrat"/>
              <a:buNone/>
            </a:pPr>
            <a:r>
              <a:rPr b="0" i="1" lang="vi-VN" sz="2500" u="none" cap="none" strike="noStrike">
                <a:solidFill>
                  <a:srgbClr val="F8EAD2"/>
                </a:solidFill>
                <a:latin typeface="Montserrat"/>
                <a:ea typeface="Montserrat"/>
                <a:cs typeface="Montserrat"/>
                <a:sym typeface="Montserrat"/>
              </a:rPr>
              <a:t>Guarda, ngày 07 - ngày 08 tháng 10 năm 2026</a:t>
            </a:r>
            <a:endParaRPr/>
          </a:p>
        </p:txBody>
      </p:sp>
      <p:sp>
        <p:nvSpPr>
          <p:cNvPr id="840" name="Google Shape;840;p25"/>
          <p:cNvSpPr txBox="1"/>
          <p:nvPr/>
        </p:nvSpPr>
        <p:spPr>
          <a:xfrm>
            <a:off x="-685800" y="8769877"/>
            <a:ext cx="10837956" cy="2034339"/>
          </a:xfrm>
          <a:prstGeom prst="rect">
            <a:avLst/>
          </a:prstGeom>
          <a:noFill/>
          <a:ln>
            <a:noFill/>
          </a:ln>
        </p:spPr>
        <p:txBody>
          <a:bodyPr anchorCtr="0" anchor="t" bIns="0" lIns="0" spcFirstLastPara="1" rIns="0" wrap="square" tIns="0">
            <a:spAutoFit/>
          </a:bodyPr>
          <a:lstStyle/>
          <a:p>
            <a:pPr indent="0" lvl="0" marL="0" marR="0" rtl="0" algn="ctr">
              <a:lnSpc>
                <a:spcPct val="240138"/>
              </a:lnSpc>
              <a:spcBef>
                <a:spcPts val="0"/>
              </a:spcBef>
              <a:spcAft>
                <a:spcPts val="0"/>
              </a:spcAft>
              <a:buNone/>
            </a:pPr>
            <a:r>
              <a:rPr lang="vi-VN" sz="3600">
                <a:solidFill>
                  <a:srgbClr val="C8A365"/>
                </a:solidFill>
                <a:latin typeface="Playfair Display"/>
                <a:ea typeface="Playfair Display"/>
                <a:cs typeface="Playfair Display"/>
                <a:sym typeface="Playfair Display"/>
              </a:rPr>
              <a:t>THƯ HỢP TÁC CỦA ĐẠI SỨ QUÁN VN TẠI BỒ ĐÀO NHA</a:t>
            </a:r>
            <a:endParaRPr b="0" i="0" sz="3600" u="none" cap="none" strike="noStrike">
              <a:solidFill>
                <a:srgbClr val="C8A365"/>
              </a:solidFill>
              <a:latin typeface="Playfair Display"/>
              <a:ea typeface="Playfair Display"/>
              <a:cs typeface="Playfair Display"/>
              <a:sym typeface="Playfair Display"/>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844" name="Shape 844"/>
        <p:cNvGrpSpPr/>
        <p:nvPr/>
      </p:nvGrpSpPr>
      <p:grpSpPr>
        <a:xfrm>
          <a:off x="0" y="0"/>
          <a:ext cx="0" cy="0"/>
          <a:chOff x="0" y="0"/>
          <a:chExt cx="0" cy="0"/>
        </a:xfrm>
      </p:grpSpPr>
      <p:cxnSp>
        <p:nvCxnSpPr>
          <p:cNvPr id="845" name="Google Shape;845;p26"/>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cxnSp>
        <p:nvCxnSpPr>
          <p:cNvPr id="846" name="Google Shape;846;p26"/>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847" name="Google Shape;847;p26"/>
          <p:cNvSpPr txBox="1"/>
          <p:nvPr/>
        </p:nvSpPr>
        <p:spPr>
          <a:xfrm>
            <a:off x="5137932" y="171572"/>
            <a:ext cx="8578067" cy="1015471"/>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Clr>
                <a:srgbClr val="C8A365"/>
              </a:buClr>
              <a:buSzPts val="6500"/>
              <a:buFont typeface="Playfair Display"/>
              <a:buNone/>
            </a:pPr>
            <a:r>
              <a:rPr lang="vi-VN" sz="6500">
                <a:solidFill>
                  <a:srgbClr val="C8A365"/>
                </a:solidFill>
                <a:latin typeface="Playfair Display"/>
                <a:ea typeface="Playfair Display"/>
                <a:cs typeface="Playfair Display"/>
                <a:sym typeface="Playfair Display"/>
              </a:rPr>
              <a:t>PHỤ</a:t>
            </a:r>
            <a:r>
              <a:rPr b="0" i="0" lang="vi-VN" sz="6500" u="none" cap="none" strike="noStrike">
                <a:solidFill>
                  <a:srgbClr val="C8A365"/>
                </a:solidFill>
                <a:latin typeface="Playfair Display"/>
                <a:ea typeface="Playfair Display"/>
                <a:cs typeface="Playfair Display"/>
                <a:sym typeface="Playfair Display"/>
              </a:rPr>
              <a:t> LỤC</a:t>
            </a:r>
            <a:endParaRPr/>
          </a:p>
        </p:txBody>
      </p:sp>
      <p:sp>
        <p:nvSpPr>
          <p:cNvPr id="848" name="Google Shape;848;p26"/>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FFFFFF"/>
              </a:buClr>
              <a:buSzPts val="2000"/>
              <a:buFont typeface="Noto Sans"/>
              <a:buNone/>
            </a:pPr>
            <a:r>
              <a:rPr b="0" i="0" lang="vi-VN" sz="2000" u="none" cap="none" strike="noStrike">
                <a:solidFill>
                  <a:srgbClr val="FFFFFF"/>
                </a:solidFill>
                <a:latin typeface="Noto Sans"/>
                <a:ea typeface="Noto Sans"/>
                <a:cs typeface="Noto Sans"/>
                <a:sym typeface="Noto Sans"/>
              </a:rPr>
              <a:t>2</a:t>
            </a:r>
            <a:endParaRPr/>
          </a:p>
        </p:txBody>
      </p:sp>
      <p:sp>
        <p:nvSpPr>
          <p:cNvPr id="849" name="Google Shape;849;p26"/>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F8EAD2"/>
              </a:buClr>
              <a:buSzPts val="2500"/>
              <a:buFont typeface="Montserrat"/>
              <a:buNone/>
            </a:pPr>
            <a:r>
              <a:rPr b="0" i="1" lang="vi-VN" sz="2500" u="none" cap="none" strike="noStrike">
                <a:solidFill>
                  <a:srgbClr val="F8EAD2"/>
                </a:solidFill>
                <a:latin typeface="Montserrat"/>
                <a:ea typeface="Montserrat"/>
                <a:cs typeface="Montserrat"/>
                <a:sym typeface="Montserrat"/>
              </a:rPr>
              <a:t>Guarda, ngày 07 - ngày 08 tháng 10 năm 2026</a:t>
            </a:r>
            <a:endParaRPr/>
          </a:p>
        </p:txBody>
      </p:sp>
      <p:sp>
        <p:nvSpPr>
          <p:cNvPr id="850" name="Google Shape;850;p26"/>
          <p:cNvSpPr txBox="1"/>
          <p:nvPr/>
        </p:nvSpPr>
        <p:spPr>
          <a:xfrm>
            <a:off x="-685800" y="8769877"/>
            <a:ext cx="10837956" cy="931473"/>
          </a:xfrm>
          <a:prstGeom prst="rect">
            <a:avLst/>
          </a:prstGeom>
          <a:noFill/>
          <a:ln>
            <a:noFill/>
          </a:ln>
        </p:spPr>
        <p:txBody>
          <a:bodyPr anchorCtr="0" anchor="t" bIns="0" lIns="0" spcFirstLastPara="1" rIns="0" wrap="square" tIns="0">
            <a:spAutoFit/>
          </a:bodyPr>
          <a:lstStyle/>
          <a:p>
            <a:pPr indent="0" lvl="0" marL="0" marR="0" rtl="0" algn="ctr">
              <a:lnSpc>
                <a:spcPct val="240138"/>
              </a:lnSpc>
              <a:spcBef>
                <a:spcPts val="0"/>
              </a:spcBef>
              <a:spcAft>
                <a:spcPts val="0"/>
              </a:spcAft>
              <a:buNone/>
            </a:pPr>
            <a:r>
              <a:rPr lang="vi-VN" sz="3600">
                <a:solidFill>
                  <a:srgbClr val="C8A365"/>
                </a:solidFill>
                <a:latin typeface="Playfair Display"/>
                <a:ea typeface="Playfair Display"/>
                <a:cs typeface="Playfair Display"/>
                <a:sym typeface="Playfair Display"/>
              </a:rPr>
              <a:t>THƯ HỢP TÁC CỦA</a:t>
            </a:r>
            <a:endParaRPr b="0" i="0" sz="3600" u="none" cap="none" strike="noStrike">
              <a:solidFill>
                <a:srgbClr val="C8A365"/>
              </a:solidFill>
              <a:latin typeface="Playfair Display"/>
              <a:ea typeface="Playfair Display"/>
              <a:cs typeface="Playfair Display"/>
              <a:sym typeface="Playfair Display"/>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854" name="Shape 854"/>
        <p:cNvGrpSpPr/>
        <p:nvPr/>
      </p:nvGrpSpPr>
      <p:grpSpPr>
        <a:xfrm>
          <a:off x="0" y="0"/>
          <a:ext cx="0" cy="0"/>
          <a:chOff x="0" y="0"/>
          <a:chExt cx="0" cy="0"/>
        </a:xfrm>
      </p:grpSpPr>
      <p:cxnSp>
        <p:nvCxnSpPr>
          <p:cNvPr id="855" name="Google Shape;855;p27"/>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cxnSp>
        <p:nvCxnSpPr>
          <p:cNvPr id="856" name="Google Shape;856;p27"/>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857" name="Google Shape;857;p27"/>
          <p:cNvSpPr txBox="1"/>
          <p:nvPr/>
        </p:nvSpPr>
        <p:spPr>
          <a:xfrm>
            <a:off x="5137932" y="171572"/>
            <a:ext cx="8578067" cy="1015471"/>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Clr>
                <a:srgbClr val="C8A365"/>
              </a:buClr>
              <a:buSzPts val="6500"/>
              <a:buFont typeface="Playfair Display"/>
              <a:buNone/>
            </a:pPr>
            <a:r>
              <a:rPr lang="vi-VN" sz="6500">
                <a:solidFill>
                  <a:srgbClr val="C8A365"/>
                </a:solidFill>
                <a:latin typeface="Playfair Display"/>
                <a:ea typeface="Playfair Display"/>
                <a:cs typeface="Playfair Display"/>
                <a:sym typeface="Playfair Display"/>
              </a:rPr>
              <a:t>PHỤ</a:t>
            </a:r>
            <a:r>
              <a:rPr b="0" i="0" lang="vi-VN" sz="6500" u="none" cap="none" strike="noStrike">
                <a:solidFill>
                  <a:srgbClr val="C8A365"/>
                </a:solidFill>
                <a:latin typeface="Playfair Display"/>
                <a:ea typeface="Playfair Display"/>
                <a:cs typeface="Playfair Display"/>
                <a:sym typeface="Playfair Display"/>
              </a:rPr>
              <a:t> LỤC</a:t>
            </a:r>
            <a:endParaRPr/>
          </a:p>
        </p:txBody>
      </p:sp>
      <p:sp>
        <p:nvSpPr>
          <p:cNvPr id="858" name="Google Shape;858;p27"/>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FFFFFF"/>
              </a:buClr>
              <a:buSzPts val="2000"/>
              <a:buFont typeface="Noto Sans"/>
              <a:buNone/>
            </a:pPr>
            <a:r>
              <a:rPr b="0" i="0" lang="vi-VN" sz="2000" u="none" cap="none" strike="noStrike">
                <a:solidFill>
                  <a:srgbClr val="FFFFFF"/>
                </a:solidFill>
                <a:latin typeface="Noto Sans"/>
                <a:ea typeface="Noto Sans"/>
                <a:cs typeface="Noto Sans"/>
                <a:sym typeface="Noto Sans"/>
              </a:rPr>
              <a:t>2</a:t>
            </a:r>
            <a:endParaRPr/>
          </a:p>
        </p:txBody>
      </p:sp>
      <p:sp>
        <p:nvSpPr>
          <p:cNvPr id="859" name="Google Shape;859;p27"/>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F8EAD2"/>
              </a:buClr>
              <a:buSzPts val="2500"/>
              <a:buFont typeface="Montserrat"/>
              <a:buNone/>
            </a:pPr>
            <a:r>
              <a:rPr b="0" i="1" lang="vi-VN" sz="2500" u="none" cap="none" strike="noStrike">
                <a:solidFill>
                  <a:srgbClr val="F8EAD2"/>
                </a:solidFill>
                <a:latin typeface="Montserrat"/>
                <a:ea typeface="Montserrat"/>
                <a:cs typeface="Montserrat"/>
                <a:sym typeface="Montserrat"/>
              </a:rPr>
              <a:t>Guarda, ngày 07 - ngày 08 tháng 10 năm 2026</a:t>
            </a:r>
            <a:endParaRPr/>
          </a:p>
        </p:txBody>
      </p:sp>
      <p:sp>
        <p:nvSpPr>
          <p:cNvPr id="860" name="Google Shape;860;p27"/>
          <p:cNvSpPr txBox="1"/>
          <p:nvPr/>
        </p:nvSpPr>
        <p:spPr>
          <a:xfrm>
            <a:off x="-685800" y="8769877"/>
            <a:ext cx="10837956" cy="2034339"/>
          </a:xfrm>
          <a:prstGeom prst="rect">
            <a:avLst/>
          </a:prstGeom>
          <a:noFill/>
          <a:ln>
            <a:noFill/>
          </a:ln>
        </p:spPr>
        <p:txBody>
          <a:bodyPr anchorCtr="0" anchor="t" bIns="0" lIns="0" spcFirstLastPara="1" rIns="0" wrap="square" tIns="0">
            <a:spAutoFit/>
          </a:bodyPr>
          <a:lstStyle/>
          <a:p>
            <a:pPr indent="0" lvl="0" marL="0" marR="0" rtl="0" algn="ctr">
              <a:lnSpc>
                <a:spcPct val="240138"/>
              </a:lnSpc>
              <a:spcBef>
                <a:spcPts val="0"/>
              </a:spcBef>
              <a:spcAft>
                <a:spcPts val="0"/>
              </a:spcAft>
              <a:buNone/>
            </a:pPr>
            <a:r>
              <a:rPr lang="vi-VN" sz="3600">
                <a:solidFill>
                  <a:srgbClr val="C8A365"/>
                </a:solidFill>
                <a:latin typeface="Playfair Display"/>
                <a:ea typeface="Playfair Display"/>
                <a:cs typeface="Playfair Display"/>
                <a:sym typeface="Playfair Display"/>
              </a:rPr>
              <a:t>THƯ HỢP TÁC CỦA ĐẠI SỨ QUÁN VN TẠI BỒ ĐÀO NHA</a:t>
            </a:r>
            <a:endParaRPr b="0" i="0" sz="3600" u="none" cap="none" strike="noStrike">
              <a:solidFill>
                <a:srgbClr val="C8A365"/>
              </a:solidFill>
              <a:latin typeface="Playfair Display"/>
              <a:ea typeface="Playfair Display"/>
              <a:cs typeface="Playfair Display"/>
              <a:sym typeface="Playfair Displa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105" name="Shape 105"/>
        <p:cNvGrpSpPr/>
        <p:nvPr/>
      </p:nvGrpSpPr>
      <p:grpSpPr>
        <a:xfrm>
          <a:off x="0" y="0"/>
          <a:ext cx="0" cy="0"/>
          <a:chOff x="0" y="0"/>
          <a:chExt cx="0" cy="0"/>
        </a:xfrm>
      </p:grpSpPr>
      <p:sp>
        <p:nvSpPr>
          <p:cNvPr id="106" name="Google Shape;106;p3"/>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07" name="Google Shape;107;p3"/>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cxnSp>
        <p:nvCxnSpPr>
          <p:cNvPr id="108" name="Google Shape;108;p3"/>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grpSp>
        <p:nvGrpSpPr>
          <p:cNvPr id="109" name="Google Shape;109;p3"/>
          <p:cNvGrpSpPr/>
          <p:nvPr/>
        </p:nvGrpSpPr>
        <p:grpSpPr>
          <a:xfrm>
            <a:off x="2497993" y="1861608"/>
            <a:ext cx="935088" cy="935088"/>
            <a:chOff x="0" y="0"/>
            <a:chExt cx="1246784" cy="1246784"/>
          </a:xfrm>
        </p:grpSpPr>
        <p:sp>
          <p:nvSpPr>
            <p:cNvPr id="110" name="Google Shape;110;p3"/>
            <p:cNvSpPr/>
            <p:nvPr/>
          </p:nvSpPr>
          <p:spPr>
            <a:xfrm>
              <a:off x="0" y="0"/>
              <a:ext cx="1246784" cy="124678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0E4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1" name="Google Shape;111;p3"/>
            <p:cNvSpPr/>
            <p:nvPr/>
          </p:nvSpPr>
          <p:spPr>
            <a:xfrm>
              <a:off x="164600" y="297650"/>
              <a:ext cx="917583" cy="651484"/>
            </a:xfrm>
            <a:custGeom>
              <a:rect b="b" l="l" r="r" t="t"/>
              <a:pathLst>
                <a:path extrusionOk="0" h="651484" w="917583">
                  <a:moveTo>
                    <a:pt x="0" y="0"/>
                  </a:moveTo>
                  <a:lnTo>
                    <a:pt x="917584" y="0"/>
                  </a:lnTo>
                  <a:lnTo>
                    <a:pt x="917584" y="651484"/>
                  </a:lnTo>
                  <a:lnTo>
                    <a:pt x="0" y="651484"/>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12" name="Google Shape;112;p3"/>
          <p:cNvGrpSpPr/>
          <p:nvPr/>
        </p:nvGrpSpPr>
        <p:grpSpPr>
          <a:xfrm>
            <a:off x="2497993" y="3667814"/>
            <a:ext cx="935088" cy="935088"/>
            <a:chOff x="0" y="0"/>
            <a:chExt cx="1246784" cy="1246784"/>
          </a:xfrm>
        </p:grpSpPr>
        <p:sp>
          <p:nvSpPr>
            <p:cNvPr id="113" name="Google Shape;113;p3"/>
            <p:cNvSpPr/>
            <p:nvPr/>
          </p:nvSpPr>
          <p:spPr>
            <a:xfrm>
              <a:off x="0" y="0"/>
              <a:ext cx="1246784" cy="1246784"/>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0E4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4" name="Google Shape;114;p3"/>
            <p:cNvSpPr/>
            <p:nvPr/>
          </p:nvSpPr>
          <p:spPr>
            <a:xfrm>
              <a:off x="137533" y="185512"/>
              <a:ext cx="971717" cy="875760"/>
            </a:xfrm>
            <a:custGeom>
              <a:rect b="b" l="l" r="r" t="t"/>
              <a:pathLst>
                <a:path extrusionOk="0" h="875760" w="971717">
                  <a:moveTo>
                    <a:pt x="0" y="0"/>
                  </a:moveTo>
                  <a:lnTo>
                    <a:pt x="971717" y="0"/>
                  </a:lnTo>
                  <a:lnTo>
                    <a:pt x="971717" y="875760"/>
                  </a:lnTo>
                  <a:lnTo>
                    <a:pt x="0" y="875760"/>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5" name="Google Shape;115;p3"/>
          <p:cNvSpPr/>
          <p:nvPr/>
        </p:nvSpPr>
        <p:spPr>
          <a:xfrm rot="-5400000">
            <a:off x="-847522" y="6134539"/>
            <a:ext cx="3356641" cy="1661597"/>
          </a:xfrm>
          <a:custGeom>
            <a:rect b="b" l="l" r="r" t="t"/>
            <a:pathLst>
              <a:path extrusionOk="0" h="1661597" w="3356641">
                <a:moveTo>
                  <a:pt x="0" y="0"/>
                </a:moveTo>
                <a:lnTo>
                  <a:pt x="3356641" y="0"/>
                </a:lnTo>
                <a:lnTo>
                  <a:pt x="3356641" y="1661597"/>
                </a:lnTo>
                <a:lnTo>
                  <a:pt x="0" y="166159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6" name="Google Shape;116;p3"/>
          <p:cNvSpPr/>
          <p:nvPr/>
        </p:nvSpPr>
        <p:spPr>
          <a:xfrm>
            <a:off x="2497992" y="5425450"/>
            <a:ext cx="935088" cy="935088"/>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0E4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7" name="Google Shape;117;p3"/>
          <p:cNvSpPr/>
          <p:nvPr/>
        </p:nvSpPr>
        <p:spPr>
          <a:xfrm>
            <a:off x="2518014" y="6965337"/>
            <a:ext cx="935088" cy="935088"/>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0E4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8" name="Google Shape;118;p3"/>
          <p:cNvSpPr/>
          <p:nvPr/>
        </p:nvSpPr>
        <p:spPr>
          <a:xfrm>
            <a:off x="2682842" y="5614576"/>
            <a:ext cx="508238" cy="556834"/>
          </a:xfrm>
          <a:custGeom>
            <a:rect b="b" l="l" r="r" t="t"/>
            <a:pathLst>
              <a:path extrusionOk="0" h="556834" w="508238">
                <a:moveTo>
                  <a:pt x="0" y="0"/>
                </a:moveTo>
                <a:lnTo>
                  <a:pt x="508238" y="0"/>
                </a:lnTo>
                <a:lnTo>
                  <a:pt x="508238" y="556835"/>
                </a:lnTo>
                <a:lnTo>
                  <a:pt x="0" y="556835"/>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9" name="Google Shape;119;p3"/>
          <p:cNvSpPr/>
          <p:nvPr/>
        </p:nvSpPr>
        <p:spPr>
          <a:xfrm>
            <a:off x="2637878" y="7142687"/>
            <a:ext cx="655317" cy="655317"/>
          </a:xfrm>
          <a:custGeom>
            <a:rect b="b" l="l" r="r" t="t"/>
            <a:pathLst>
              <a:path extrusionOk="0" h="655317" w="655317">
                <a:moveTo>
                  <a:pt x="0" y="0"/>
                </a:moveTo>
                <a:lnTo>
                  <a:pt x="655317" y="0"/>
                </a:lnTo>
                <a:lnTo>
                  <a:pt x="655317" y="655317"/>
                </a:lnTo>
                <a:lnTo>
                  <a:pt x="0" y="65531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0" name="Google Shape;120;p3"/>
          <p:cNvSpPr txBox="1"/>
          <p:nvPr/>
        </p:nvSpPr>
        <p:spPr>
          <a:xfrm>
            <a:off x="5020860" y="171025"/>
            <a:ext cx="9304740" cy="1015471"/>
          </a:xfrm>
          <a:prstGeom prst="rect">
            <a:avLst/>
          </a:prstGeom>
          <a:noFill/>
          <a:ln>
            <a:noFill/>
          </a:ln>
        </p:spPr>
        <p:txBody>
          <a:bodyPr anchorCtr="0" anchor="t" bIns="0" lIns="0" spcFirstLastPara="1" rIns="0" wrap="square" tIns="0">
            <a:spAutoFit/>
          </a:bodyPr>
          <a:lstStyle/>
          <a:p>
            <a:pPr indent="0" lvl="0" marL="0" marR="0" rtl="0" algn="l">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MỤC TIÊU CỦA DỰ ÁN</a:t>
            </a:r>
            <a:endParaRPr/>
          </a:p>
        </p:txBody>
      </p:sp>
      <p:sp>
        <p:nvSpPr>
          <p:cNvPr id="121" name="Google Shape;121;p3"/>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3</a:t>
            </a:r>
            <a:endParaRPr/>
          </a:p>
        </p:txBody>
      </p:sp>
      <p:sp>
        <p:nvSpPr>
          <p:cNvPr id="122" name="Google Shape;122;p3"/>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123" name="Google Shape;123;p3"/>
          <p:cNvSpPr txBox="1"/>
          <p:nvPr/>
        </p:nvSpPr>
        <p:spPr>
          <a:xfrm>
            <a:off x="4269477" y="1620854"/>
            <a:ext cx="12430363" cy="826124"/>
          </a:xfrm>
          <a:prstGeom prst="rect">
            <a:avLst/>
          </a:prstGeom>
          <a:noFill/>
          <a:ln>
            <a:noFill/>
          </a:ln>
        </p:spPr>
        <p:txBody>
          <a:bodyPr anchorCtr="0" anchor="t" bIns="0" lIns="0" spcFirstLastPara="1" rIns="0" wrap="square" tIns="0">
            <a:spAutoFit/>
          </a:bodyPr>
          <a:lstStyle/>
          <a:p>
            <a:pPr indent="0" lvl="0" marL="0" marR="0" rtl="0" algn="just">
              <a:lnSpc>
                <a:spcPct val="123000"/>
              </a:lnSpc>
              <a:spcBef>
                <a:spcPts val="0"/>
              </a:spcBef>
              <a:spcAft>
                <a:spcPts val="0"/>
              </a:spcAft>
              <a:buNone/>
            </a:pPr>
            <a:r>
              <a:rPr lang="vi-VN" sz="2700">
                <a:solidFill>
                  <a:srgbClr val="F0E4BA"/>
                </a:solidFill>
                <a:latin typeface="Montserrat"/>
                <a:ea typeface="Montserrat"/>
                <a:cs typeface="Montserrat"/>
                <a:sym typeface="Montserrat"/>
              </a:rPr>
              <a:t>Văn Hóa</a:t>
            </a:r>
            <a:endParaRPr/>
          </a:p>
          <a:p>
            <a:pPr indent="0" lvl="0" marL="0" marR="0" rtl="0" algn="just">
              <a:lnSpc>
                <a:spcPct val="123000"/>
              </a:lnSpc>
              <a:spcBef>
                <a:spcPts val="0"/>
              </a:spcBef>
              <a:spcAft>
                <a:spcPts val="0"/>
              </a:spcAft>
              <a:buNone/>
            </a:pPr>
            <a:r>
              <a:t/>
            </a:r>
            <a:endParaRPr sz="2700">
              <a:solidFill>
                <a:srgbClr val="F0E4BA"/>
              </a:solidFill>
              <a:latin typeface="Montserrat"/>
              <a:ea typeface="Montserrat"/>
              <a:cs typeface="Montserrat"/>
              <a:sym typeface="Montserrat"/>
            </a:endParaRPr>
          </a:p>
        </p:txBody>
      </p:sp>
      <p:sp>
        <p:nvSpPr>
          <p:cNvPr id="124" name="Google Shape;124;p3"/>
          <p:cNvSpPr txBox="1"/>
          <p:nvPr/>
        </p:nvSpPr>
        <p:spPr>
          <a:xfrm>
            <a:off x="4269477" y="3623678"/>
            <a:ext cx="12430363" cy="402931"/>
          </a:xfrm>
          <a:prstGeom prst="rect">
            <a:avLst/>
          </a:prstGeom>
          <a:noFill/>
          <a:ln>
            <a:noFill/>
          </a:ln>
        </p:spPr>
        <p:txBody>
          <a:bodyPr anchorCtr="0" anchor="t" bIns="0" lIns="0" spcFirstLastPara="1" rIns="0" wrap="square" tIns="0">
            <a:spAutoFit/>
          </a:bodyPr>
          <a:lstStyle/>
          <a:p>
            <a:pPr indent="0" lvl="0" marL="0" marR="0" rtl="0" algn="just">
              <a:lnSpc>
                <a:spcPct val="123000"/>
              </a:lnSpc>
              <a:spcBef>
                <a:spcPts val="0"/>
              </a:spcBef>
              <a:spcAft>
                <a:spcPts val="0"/>
              </a:spcAft>
              <a:buNone/>
            </a:pPr>
            <a:r>
              <a:rPr lang="vi-VN" sz="2700">
                <a:solidFill>
                  <a:srgbClr val="F0E4BA"/>
                </a:solidFill>
                <a:latin typeface="Montserrat"/>
                <a:ea typeface="Montserrat"/>
                <a:cs typeface="Montserrat"/>
                <a:sym typeface="Montserrat"/>
              </a:rPr>
              <a:t>Học Thuật</a:t>
            </a:r>
            <a:endParaRPr/>
          </a:p>
        </p:txBody>
      </p:sp>
      <p:sp>
        <p:nvSpPr>
          <p:cNvPr id="125" name="Google Shape;125;p3"/>
          <p:cNvSpPr txBox="1"/>
          <p:nvPr/>
        </p:nvSpPr>
        <p:spPr>
          <a:xfrm>
            <a:off x="4269475" y="5358446"/>
            <a:ext cx="12430363" cy="402931"/>
          </a:xfrm>
          <a:prstGeom prst="rect">
            <a:avLst/>
          </a:prstGeom>
          <a:noFill/>
          <a:ln>
            <a:noFill/>
          </a:ln>
        </p:spPr>
        <p:txBody>
          <a:bodyPr anchorCtr="0" anchor="t" bIns="0" lIns="0" spcFirstLastPara="1" rIns="0" wrap="square" tIns="0">
            <a:spAutoFit/>
          </a:bodyPr>
          <a:lstStyle/>
          <a:p>
            <a:pPr indent="0" lvl="0" marL="0" marR="0" rtl="0" algn="just">
              <a:lnSpc>
                <a:spcPct val="123000"/>
              </a:lnSpc>
              <a:spcBef>
                <a:spcPts val="0"/>
              </a:spcBef>
              <a:spcAft>
                <a:spcPts val="0"/>
              </a:spcAft>
              <a:buNone/>
            </a:pPr>
            <a:r>
              <a:rPr lang="vi-VN" sz="2700">
                <a:solidFill>
                  <a:srgbClr val="F0E4BA"/>
                </a:solidFill>
                <a:latin typeface="Montserrat"/>
                <a:ea typeface="Montserrat"/>
                <a:cs typeface="Montserrat"/>
                <a:sym typeface="Montserrat"/>
              </a:rPr>
              <a:t>Giao Lưu Văn Hóa Việt – Bồ Đào Nha</a:t>
            </a:r>
            <a:endParaRPr/>
          </a:p>
        </p:txBody>
      </p:sp>
      <p:sp>
        <p:nvSpPr>
          <p:cNvPr id="126" name="Google Shape;126;p3"/>
          <p:cNvSpPr txBox="1"/>
          <p:nvPr/>
        </p:nvSpPr>
        <p:spPr>
          <a:xfrm>
            <a:off x="4269476" y="7142687"/>
            <a:ext cx="12430363" cy="826124"/>
          </a:xfrm>
          <a:prstGeom prst="rect">
            <a:avLst/>
          </a:prstGeom>
          <a:noFill/>
          <a:ln>
            <a:noFill/>
          </a:ln>
        </p:spPr>
        <p:txBody>
          <a:bodyPr anchorCtr="0" anchor="t" bIns="0" lIns="0" spcFirstLastPara="1" rIns="0" wrap="square" tIns="0">
            <a:spAutoFit/>
          </a:bodyPr>
          <a:lstStyle/>
          <a:p>
            <a:pPr indent="0" lvl="0" marL="0" marR="0" rtl="0" algn="just">
              <a:lnSpc>
                <a:spcPct val="123000"/>
              </a:lnSpc>
              <a:spcBef>
                <a:spcPts val="0"/>
              </a:spcBef>
              <a:spcAft>
                <a:spcPts val="0"/>
              </a:spcAft>
              <a:buNone/>
            </a:pPr>
            <a:r>
              <a:rPr lang="vi-VN" sz="2700">
                <a:solidFill>
                  <a:srgbClr val="F0E4BA"/>
                </a:solidFill>
                <a:latin typeface="Montserrat"/>
                <a:ea typeface="Montserrat"/>
                <a:cs typeface="Montserrat"/>
                <a:sym typeface="Montserrat"/>
              </a:rPr>
              <a:t>Xúc tiến thương mại</a:t>
            </a:r>
            <a:endParaRPr/>
          </a:p>
          <a:p>
            <a:pPr indent="0" lvl="0" marL="0" marR="0" rtl="0" algn="just">
              <a:lnSpc>
                <a:spcPct val="123000"/>
              </a:lnSpc>
              <a:spcBef>
                <a:spcPts val="0"/>
              </a:spcBef>
              <a:spcAft>
                <a:spcPts val="0"/>
              </a:spcAft>
              <a:buNone/>
            </a:pPr>
            <a:r>
              <a:t/>
            </a:r>
            <a:endParaRPr sz="2700">
              <a:solidFill>
                <a:srgbClr val="F0E4BA"/>
              </a:solidFill>
              <a:latin typeface="Montserrat"/>
              <a:ea typeface="Montserrat"/>
              <a:cs typeface="Montserrat"/>
              <a:sym typeface="Montserrat"/>
            </a:endParaRPr>
          </a:p>
        </p:txBody>
      </p:sp>
      <p:sp>
        <p:nvSpPr>
          <p:cNvPr id="127" name="Google Shape;127;p3"/>
          <p:cNvSpPr txBox="1"/>
          <p:nvPr/>
        </p:nvSpPr>
        <p:spPr>
          <a:xfrm>
            <a:off x="4495801" y="2039044"/>
            <a:ext cx="13040434" cy="1239827"/>
          </a:xfrm>
          <a:prstGeom prst="rect">
            <a:avLst/>
          </a:prstGeom>
          <a:noFill/>
          <a:ln>
            <a:noFill/>
          </a:ln>
        </p:spPr>
        <p:txBody>
          <a:bodyPr anchorCtr="0" anchor="t" bIns="0" lIns="0" spcFirstLastPara="1" rIns="0" wrap="square" tIns="0">
            <a:spAutoFit/>
          </a:bodyPr>
          <a:lstStyle/>
          <a:p>
            <a:pPr indent="-342900" lvl="0" marL="342900" marR="0" rtl="0" algn="l">
              <a:lnSpc>
                <a:spcPct val="166050"/>
              </a:lnSpc>
              <a:spcBef>
                <a:spcPts val="0"/>
              </a:spcBef>
              <a:spcAft>
                <a:spcPts val="0"/>
              </a:spcAft>
              <a:buClr>
                <a:srgbClr val="F0E4BA"/>
              </a:buClr>
              <a:buSzPts val="2000"/>
              <a:buFont typeface="Arial"/>
              <a:buChar char="•"/>
            </a:pPr>
            <a:r>
              <a:rPr lang="vi-VN" sz="2000">
                <a:solidFill>
                  <a:srgbClr val="F0E4BA"/>
                </a:solidFill>
                <a:latin typeface="Montserrat"/>
                <a:ea typeface="Montserrat"/>
                <a:cs typeface="Montserrat"/>
                <a:sym typeface="Montserrat"/>
              </a:rPr>
              <a:t>Tôn vinh di sản chữ Quốc ngữ và những nhân vật lịch sử đã đóng góp trong quá trình hình thành hệ chữ viết này.</a:t>
            </a:r>
            <a:endParaRPr/>
          </a:p>
          <a:p>
            <a:pPr indent="-342900" lvl="0" marL="342900" marR="0" rtl="0" algn="l">
              <a:lnSpc>
                <a:spcPct val="166050"/>
              </a:lnSpc>
              <a:spcBef>
                <a:spcPts val="0"/>
              </a:spcBef>
              <a:spcAft>
                <a:spcPts val="0"/>
              </a:spcAft>
              <a:buClr>
                <a:srgbClr val="F0E4BA"/>
              </a:buClr>
              <a:buSzPts val="2000"/>
              <a:buFont typeface="Arial"/>
              <a:buChar char="•"/>
            </a:pPr>
            <a:r>
              <a:rPr lang="vi-VN" sz="2000">
                <a:solidFill>
                  <a:srgbClr val="F0E4BA"/>
                </a:solidFill>
                <a:latin typeface="Montserrat"/>
                <a:ea typeface="Montserrat"/>
                <a:cs typeface="Montserrat"/>
                <a:sym typeface="Montserrat"/>
              </a:rPr>
              <a:t>Quảng bá và lan tỏa văn hóa Việt Nam đến cộng đồng quốc tế.</a:t>
            </a:r>
            <a:endParaRPr/>
          </a:p>
        </p:txBody>
      </p:sp>
      <p:sp>
        <p:nvSpPr>
          <p:cNvPr id="128" name="Google Shape;128;p3"/>
          <p:cNvSpPr txBox="1"/>
          <p:nvPr/>
        </p:nvSpPr>
        <p:spPr>
          <a:xfrm>
            <a:off x="4495801" y="4081127"/>
            <a:ext cx="13040434" cy="803938"/>
          </a:xfrm>
          <a:prstGeom prst="rect">
            <a:avLst/>
          </a:prstGeom>
          <a:noFill/>
          <a:ln>
            <a:noFill/>
          </a:ln>
        </p:spPr>
        <p:txBody>
          <a:bodyPr anchorCtr="0" anchor="t" bIns="0" lIns="0" spcFirstLastPara="1" rIns="0" wrap="square" tIns="0">
            <a:spAutoFit/>
          </a:bodyPr>
          <a:lstStyle/>
          <a:p>
            <a:pPr indent="-342900" lvl="0" marL="342900" marR="0" rtl="0" algn="l">
              <a:lnSpc>
                <a:spcPct val="166050"/>
              </a:lnSpc>
              <a:spcBef>
                <a:spcPts val="0"/>
              </a:spcBef>
              <a:spcAft>
                <a:spcPts val="0"/>
              </a:spcAft>
              <a:buClr>
                <a:srgbClr val="F0E4BA"/>
              </a:buClr>
              <a:buSzPts val="2000"/>
              <a:buFont typeface="Arial"/>
              <a:buChar char="•"/>
            </a:pPr>
            <a:r>
              <a:rPr lang="vi-VN" sz="2000">
                <a:solidFill>
                  <a:srgbClr val="F0E4BA"/>
                </a:solidFill>
                <a:latin typeface="Montserrat"/>
                <a:ea typeface="Montserrat"/>
                <a:cs typeface="Montserrat"/>
                <a:sym typeface="Montserrat"/>
              </a:rPr>
              <a:t>Toạ đàm trao đổi học thuật, văn hoá và các sách về lịch sử chữ Quốc ngữ.</a:t>
            </a:r>
            <a:endParaRPr/>
          </a:p>
          <a:p>
            <a:pPr indent="-342900" lvl="0" marL="342900" marR="0" rtl="0" algn="l">
              <a:lnSpc>
                <a:spcPct val="166050"/>
              </a:lnSpc>
              <a:spcBef>
                <a:spcPts val="0"/>
              </a:spcBef>
              <a:spcAft>
                <a:spcPts val="0"/>
              </a:spcAft>
              <a:buClr>
                <a:srgbClr val="F0E4BA"/>
              </a:buClr>
              <a:buSzPts val="2000"/>
              <a:buFont typeface="Arial"/>
              <a:buChar char="•"/>
            </a:pPr>
            <a:r>
              <a:rPr lang="vi-VN" sz="2000">
                <a:solidFill>
                  <a:srgbClr val="F0E4BA"/>
                </a:solidFill>
                <a:latin typeface="Montserrat"/>
                <a:ea typeface="Montserrat"/>
                <a:cs typeface="Montserrat"/>
                <a:sym typeface="Montserrat"/>
              </a:rPr>
              <a:t>Kết nối các học giả Việt Nam và quốc tế.</a:t>
            </a:r>
            <a:endParaRPr/>
          </a:p>
        </p:txBody>
      </p:sp>
      <p:sp>
        <p:nvSpPr>
          <p:cNvPr id="129" name="Google Shape;129;p3"/>
          <p:cNvSpPr txBox="1"/>
          <p:nvPr/>
        </p:nvSpPr>
        <p:spPr>
          <a:xfrm>
            <a:off x="4495798" y="5814933"/>
            <a:ext cx="13040434" cy="803938"/>
          </a:xfrm>
          <a:prstGeom prst="rect">
            <a:avLst/>
          </a:prstGeom>
          <a:noFill/>
          <a:ln>
            <a:noFill/>
          </a:ln>
        </p:spPr>
        <p:txBody>
          <a:bodyPr anchorCtr="0" anchor="t" bIns="0" lIns="0" spcFirstLastPara="1" rIns="0" wrap="square" tIns="0">
            <a:spAutoFit/>
          </a:bodyPr>
          <a:lstStyle/>
          <a:p>
            <a:pPr indent="-342900" lvl="0" marL="342900" marR="0" rtl="0" algn="l">
              <a:lnSpc>
                <a:spcPct val="166050"/>
              </a:lnSpc>
              <a:spcBef>
                <a:spcPts val="0"/>
              </a:spcBef>
              <a:spcAft>
                <a:spcPts val="0"/>
              </a:spcAft>
              <a:buClr>
                <a:srgbClr val="F0E4BA"/>
              </a:buClr>
              <a:buSzPts val="2000"/>
              <a:buFont typeface="Arial"/>
              <a:buChar char="•"/>
            </a:pPr>
            <a:r>
              <a:rPr lang="vi-VN" sz="2000">
                <a:solidFill>
                  <a:srgbClr val="F0E4BA"/>
                </a:solidFill>
                <a:latin typeface="Montserrat"/>
                <a:ea typeface="Montserrat"/>
                <a:cs typeface="Montserrat"/>
                <a:sym typeface="Montserrat"/>
              </a:rPr>
              <a:t>Thúc đẩy giao lưu văn hóa Việt Nam – Bồ Đào Nha.</a:t>
            </a:r>
            <a:endParaRPr/>
          </a:p>
          <a:p>
            <a:pPr indent="-342900" lvl="0" marL="342900" marR="0" rtl="0" algn="l">
              <a:lnSpc>
                <a:spcPct val="166050"/>
              </a:lnSpc>
              <a:spcBef>
                <a:spcPts val="0"/>
              </a:spcBef>
              <a:spcAft>
                <a:spcPts val="0"/>
              </a:spcAft>
              <a:buClr>
                <a:srgbClr val="F0E4BA"/>
              </a:buClr>
              <a:buSzPts val="2000"/>
              <a:buFont typeface="Arial"/>
              <a:buChar char="•"/>
            </a:pPr>
            <a:r>
              <a:rPr lang="vi-VN" sz="2000">
                <a:solidFill>
                  <a:srgbClr val="F0E4BA"/>
                </a:solidFill>
                <a:latin typeface="Montserrat"/>
                <a:ea typeface="Montserrat"/>
                <a:cs typeface="Montserrat"/>
                <a:sym typeface="Montserrat"/>
              </a:rPr>
              <a:t>Thúc đẩy giao lưu du lịch, ẩm thực, nghệ thuật Việt-Bồ.</a:t>
            </a:r>
            <a:endParaRPr/>
          </a:p>
        </p:txBody>
      </p:sp>
      <p:sp>
        <p:nvSpPr>
          <p:cNvPr id="130" name="Google Shape;130;p3"/>
          <p:cNvSpPr txBox="1"/>
          <p:nvPr/>
        </p:nvSpPr>
        <p:spPr>
          <a:xfrm>
            <a:off x="4495801" y="7633703"/>
            <a:ext cx="13040434" cy="380745"/>
          </a:xfrm>
          <a:prstGeom prst="rect">
            <a:avLst/>
          </a:prstGeom>
          <a:noFill/>
          <a:ln>
            <a:noFill/>
          </a:ln>
        </p:spPr>
        <p:txBody>
          <a:bodyPr anchorCtr="0" anchor="t" bIns="0" lIns="0" spcFirstLastPara="1" rIns="0" wrap="square" tIns="0">
            <a:spAutoFit/>
          </a:bodyPr>
          <a:lstStyle/>
          <a:p>
            <a:pPr indent="-342900" lvl="0" marL="342900" marR="0" rtl="0" algn="l">
              <a:lnSpc>
                <a:spcPct val="166050"/>
              </a:lnSpc>
              <a:spcBef>
                <a:spcPts val="0"/>
              </a:spcBef>
              <a:spcAft>
                <a:spcPts val="0"/>
              </a:spcAft>
              <a:buClr>
                <a:srgbClr val="F0E4BA"/>
              </a:buClr>
              <a:buSzPts val="2000"/>
              <a:buFont typeface="Arial"/>
              <a:buChar char="•"/>
            </a:pPr>
            <a:r>
              <a:rPr lang="vi-VN" sz="2000">
                <a:solidFill>
                  <a:srgbClr val="F0E4BA"/>
                </a:solidFill>
                <a:latin typeface="Montserrat"/>
                <a:ea typeface="Montserrat"/>
                <a:cs typeface="Montserrat"/>
                <a:sym typeface="Montserrat"/>
              </a:rPr>
              <a:t>Thúc đẩy trao đổi, kết nối, hợp tác… giữa các doanh nghiệp</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4"/>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22" l="0" r="0" t="-922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6" name="Google Shape;136;p4"/>
          <p:cNvSpPr/>
          <p:nvPr/>
        </p:nvSpPr>
        <p:spPr>
          <a:xfrm flipH="1" rot="10800000">
            <a:off x="-20939" y="-1258675"/>
            <a:ext cx="18288000" cy="10313700"/>
          </a:xfrm>
          <a:custGeom>
            <a:rect b="b" l="l" r="r" t="t"/>
            <a:pathLst>
              <a:path extrusionOk="0" h="10313700" w="18288000">
                <a:moveTo>
                  <a:pt x="0" y="10313700"/>
                </a:moveTo>
                <a:lnTo>
                  <a:pt x="18288000" y="10313700"/>
                </a:lnTo>
                <a:lnTo>
                  <a:pt x="18288000" y="0"/>
                </a:lnTo>
                <a:lnTo>
                  <a:pt x="0" y="0"/>
                </a:lnTo>
                <a:lnTo>
                  <a:pt x="0" y="1031370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37" name="Google Shape;137;p4"/>
          <p:cNvGrpSpPr/>
          <p:nvPr/>
        </p:nvGrpSpPr>
        <p:grpSpPr>
          <a:xfrm>
            <a:off x="0" y="-194582"/>
            <a:ext cx="18288000" cy="10793620"/>
            <a:chOff x="0" y="-28575"/>
            <a:chExt cx="4816593" cy="2842764"/>
          </a:xfrm>
        </p:grpSpPr>
        <p:sp>
          <p:nvSpPr>
            <p:cNvPr id="138" name="Google Shape;138;p4"/>
            <p:cNvSpPr/>
            <p:nvPr/>
          </p:nvSpPr>
          <p:spPr>
            <a:xfrm>
              <a:off x="0" y="0"/>
              <a:ext cx="4816592" cy="2814189"/>
            </a:xfrm>
            <a:custGeom>
              <a:rect b="b" l="l" r="r" t="t"/>
              <a:pathLst>
                <a:path extrusionOk="0" h="2814189" w="4816592">
                  <a:moveTo>
                    <a:pt x="0" y="0"/>
                  </a:moveTo>
                  <a:lnTo>
                    <a:pt x="4816592" y="0"/>
                  </a:lnTo>
                  <a:lnTo>
                    <a:pt x="4816592" y="2814189"/>
                  </a:lnTo>
                  <a:lnTo>
                    <a:pt x="0" y="2814189"/>
                  </a:lnTo>
                  <a:close/>
                </a:path>
              </a:pathLst>
            </a:custGeom>
            <a:solidFill>
              <a:srgbClr val="01214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9" name="Google Shape;139;p4"/>
            <p:cNvSpPr txBox="1"/>
            <p:nvPr/>
          </p:nvSpPr>
          <p:spPr>
            <a:xfrm>
              <a:off x="0" y="-28575"/>
              <a:ext cx="4816593" cy="2842764"/>
            </a:xfrm>
            <a:prstGeom prst="rect">
              <a:avLst/>
            </a:prstGeom>
            <a:noFill/>
            <a:ln>
              <a:noFill/>
            </a:ln>
          </p:spPr>
          <p:txBody>
            <a:bodyPr anchorCtr="0" anchor="ctr" bIns="50800" lIns="50800" spcFirstLastPara="1" rIns="50800" wrap="square" tIns="50800">
              <a:noAutofit/>
            </a:bodyPr>
            <a:lstStyle/>
            <a:p>
              <a:pPr indent="0" lvl="0" marL="0" marR="0" rtl="0" algn="ctr">
                <a:lnSpc>
                  <a:spcPct val="1322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40" name="Google Shape;140;p4"/>
          <p:cNvSpPr/>
          <p:nvPr/>
        </p:nvSpPr>
        <p:spPr>
          <a:xfrm>
            <a:off x="-20939" y="-1052400"/>
            <a:ext cx="18288000" cy="11430000"/>
          </a:xfrm>
          <a:custGeom>
            <a:rect b="b" l="l" r="r" t="t"/>
            <a:pathLst>
              <a:path extrusionOk="0" h="11430000" w="18288000">
                <a:moveTo>
                  <a:pt x="0" y="0"/>
                </a:moveTo>
                <a:lnTo>
                  <a:pt x="18288000" y="0"/>
                </a:lnTo>
                <a:lnTo>
                  <a:pt x="18288000" y="11430000"/>
                </a:lnTo>
                <a:lnTo>
                  <a:pt x="0" y="11430000"/>
                </a:lnTo>
                <a:lnTo>
                  <a:pt x="0" y="0"/>
                </a:lnTo>
                <a:close/>
              </a:path>
            </a:pathLst>
          </a:custGeom>
          <a:blipFill rotWithShape="1">
            <a:blip r:embed="rId4">
              <a:alphaModFix amt="6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1" name="Google Shape;141;p4"/>
          <p:cNvSpPr/>
          <p:nvPr/>
        </p:nvSpPr>
        <p:spPr>
          <a:xfrm>
            <a:off x="-1231081" y="1597006"/>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5">
              <a:alphaModFix amt="799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2" name="Google Shape;142;p4"/>
          <p:cNvSpPr txBox="1"/>
          <p:nvPr/>
        </p:nvSpPr>
        <p:spPr>
          <a:xfrm>
            <a:off x="3114807" y="181097"/>
            <a:ext cx="12658593" cy="1015471"/>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THÔNG TIN DỰ ÁN</a:t>
            </a:r>
            <a:endParaRPr sz="6500">
              <a:solidFill>
                <a:srgbClr val="C8A365"/>
              </a:solidFill>
              <a:latin typeface="Playfair Display"/>
              <a:ea typeface="Playfair Display"/>
              <a:cs typeface="Playfair Display"/>
              <a:sym typeface="Playfair Display"/>
            </a:endParaRPr>
          </a:p>
        </p:txBody>
      </p:sp>
      <p:sp>
        <p:nvSpPr>
          <p:cNvPr id="143" name="Google Shape;143;p4"/>
          <p:cNvSpPr txBox="1"/>
          <p:nvPr/>
        </p:nvSpPr>
        <p:spPr>
          <a:xfrm>
            <a:off x="1149599" y="1554254"/>
            <a:ext cx="4557355" cy="839885"/>
          </a:xfrm>
          <a:prstGeom prst="rect">
            <a:avLst/>
          </a:prstGeom>
          <a:noFill/>
          <a:ln>
            <a:noFill/>
          </a:ln>
        </p:spPr>
        <p:txBody>
          <a:bodyPr anchorCtr="0" anchor="t" bIns="0" lIns="0" spcFirstLastPara="1" rIns="0" wrap="square" tIns="0">
            <a:spAutoFit/>
          </a:bodyPr>
          <a:lstStyle/>
          <a:p>
            <a:pPr indent="0" lvl="0" marL="0" marR="0" rtl="0" algn="l">
              <a:lnSpc>
                <a:spcPct val="181060"/>
              </a:lnSpc>
              <a:spcBef>
                <a:spcPts val="0"/>
              </a:spcBef>
              <a:spcAft>
                <a:spcPts val="0"/>
              </a:spcAft>
              <a:buNone/>
            </a:pPr>
            <a:r>
              <a:rPr b="1" lang="vi-VN" sz="4035">
                <a:solidFill>
                  <a:srgbClr val="E0AD3D"/>
                </a:solidFill>
                <a:latin typeface="Montserrat"/>
                <a:ea typeface="Montserrat"/>
                <a:cs typeface="Montserrat"/>
                <a:sym typeface="Montserrat"/>
              </a:rPr>
              <a:t>Đơn vị đăng cai</a:t>
            </a:r>
            <a:endParaRPr/>
          </a:p>
        </p:txBody>
      </p:sp>
      <p:sp>
        <p:nvSpPr>
          <p:cNvPr id="144" name="Google Shape;144;p4"/>
          <p:cNvSpPr txBox="1"/>
          <p:nvPr/>
        </p:nvSpPr>
        <p:spPr>
          <a:xfrm>
            <a:off x="1305103" y="2441120"/>
            <a:ext cx="6657773" cy="2143472"/>
          </a:xfrm>
          <a:prstGeom prst="rect">
            <a:avLst/>
          </a:prstGeom>
          <a:noFill/>
          <a:ln>
            <a:noFill/>
          </a:ln>
        </p:spPr>
        <p:txBody>
          <a:bodyPr anchorCtr="0" anchor="t" bIns="0" lIns="0" spcFirstLastPara="1" rIns="0" wrap="square" tIns="0">
            <a:spAutoFit/>
          </a:bodyPr>
          <a:lstStyle/>
          <a:p>
            <a:pPr indent="0" lvl="0" marL="0" marR="0" rtl="0" algn="l">
              <a:lnSpc>
                <a:spcPct val="179974"/>
              </a:lnSpc>
              <a:spcBef>
                <a:spcPts val="0"/>
              </a:spcBef>
              <a:spcAft>
                <a:spcPts val="0"/>
              </a:spcAft>
              <a:buNone/>
            </a:pPr>
            <a:r>
              <a:rPr lang="vi-VN" sz="2387">
                <a:solidFill>
                  <a:srgbClr val="F0E4BA"/>
                </a:solidFill>
                <a:latin typeface="Montserrat"/>
                <a:ea typeface="Montserrat"/>
                <a:cs typeface="Montserrat"/>
                <a:sym typeface="Montserrat"/>
              </a:rPr>
              <a:t>Hội Tôn vinh Văn hóa Việt (APCV) cùng sự phối hợp của Đại sứ quán Việt Nam tại Bồ Đào Nha và Hội đồng thành phố Guarda</a:t>
            </a:r>
            <a:endParaRPr sz="2387">
              <a:solidFill>
                <a:srgbClr val="F0E4BA"/>
              </a:solidFill>
              <a:latin typeface="Montserrat"/>
              <a:ea typeface="Montserrat"/>
              <a:cs typeface="Montserrat"/>
              <a:sym typeface="Montserrat"/>
            </a:endParaRPr>
          </a:p>
        </p:txBody>
      </p:sp>
      <p:cxnSp>
        <p:nvCxnSpPr>
          <p:cNvPr id="145" name="Google Shape;145;p4"/>
          <p:cNvCxnSpPr/>
          <p:nvPr/>
        </p:nvCxnSpPr>
        <p:spPr>
          <a:xfrm rot="10800000">
            <a:off x="1105610" y="4651835"/>
            <a:ext cx="5705686" cy="0"/>
          </a:xfrm>
          <a:prstGeom prst="straightConnector1">
            <a:avLst/>
          </a:prstGeom>
          <a:noFill/>
          <a:ln cap="flat" cmpd="sng" w="9525">
            <a:solidFill>
              <a:srgbClr val="F0E4BA"/>
            </a:solidFill>
            <a:prstDash val="solid"/>
            <a:round/>
            <a:headEnd len="sm" w="sm" type="none"/>
            <a:tailEnd len="sm" w="sm" type="none"/>
          </a:ln>
        </p:spPr>
      </p:cxnSp>
      <p:cxnSp>
        <p:nvCxnSpPr>
          <p:cNvPr id="146" name="Google Shape;146;p4"/>
          <p:cNvCxnSpPr/>
          <p:nvPr/>
        </p:nvCxnSpPr>
        <p:spPr>
          <a:xfrm flipH="1">
            <a:off x="1084671" y="2854537"/>
            <a:ext cx="8551" cy="1864542"/>
          </a:xfrm>
          <a:prstGeom prst="straightConnector1">
            <a:avLst/>
          </a:prstGeom>
          <a:noFill/>
          <a:ln cap="flat" cmpd="sng" w="9525">
            <a:solidFill>
              <a:srgbClr val="F0E4BA"/>
            </a:solidFill>
            <a:prstDash val="solid"/>
            <a:round/>
            <a:headEnd len="sm" w="sm" type="none"/>
            <a:tailEnd len="sm" w="sm" type="none"/>
          </a:ln>
        </p:spPr>
      </p:cxnSp>
      <p:grpSp>
        <p:nvGrpSpPr>
          <p:cNvPr id="147" name="Google Shape;147;p4"/>
          <p:cNvGrpSpPr/>
          <p:nvPr/>
        </p:nvGrpSpPr>
        <p:grpSpPr>
          <a:xfrm rot="10768161">
            <a:off x="6798908" y="3909432"/>
            <a:ext cx="137649" cy="137649"/>
            <a:chOff x="0" y="0"/>
            <a:chExt cx="812800" cy="812800"/>
          </a:xfrm>
        </p:grpSpPr>
        <p:sp>
          <p:nvSpPr>
            <p:cNvPr id="148" name="Google Shape;148;p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9" name="Google Shape;149;p4"/>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50" name="Google Shape;150;p4"/>
          <p:cNvSpPr txBox="1"/>
          <p:nvPr/>
        </p:nvSpPr>
        <p:spPr>
          <a:xfrm>
            <a:off x="1003942" y="4651835"/>
            <a:ext cx="2592690" cy="843031"/>
          </a:xfrm>
          <a:prstGeom prst="rect">
            <a:avLst/>
          </a:prstGeom>
          <a:noFill/>
          <a:ln>
            <a:noFill/>
          </a:ln>
        </p:spPr>
        <p:txBody>
          <a:bodyPr anchorCtr="0" anchor="t" bIns="0" lIns="0" spcFirstLastPara="1" rIns="0" wrap="square" tIns="0">
            <a:spAutoFit/>
          </a:bodyPr>
          <a:lstStyle/>
          <a:p>
            <a:pPr indent="0" lvl="0" marL="0" marR="0" rtl="0" algn="l">
              <a:lnSpc>
                <a:spcPct val="181060"/>
              </a:lnSpc>
              <a:spcBef>
                <a:spcPts val="0"/>
              </a:spcBef>
              <a:spcAft>
                <a:spcPts val="0"/>
              </a:spcAft>
              <a:buNone/>
            </a:pPr>
            <a:r>
              <a:rPr b="1" lang="vi-VN" sz="4035">
                <a:solidFill>
                  <a:srgbClr val="E0AD3D"/>
                </a:solidFill>
                <a:latin typeface="Montserrat SemiBold"/>
                <a:ea typeface="Montserrat SemiBold"/>
                <a:cs typeface="Montserrat SemiBold"/>
                <a:sym typeface="Montserrat SemiBold"/>
              </a:rPr>
              <a:t>Địa điểm</a:t>
            </a:r>
            <a:endParaRPr/>
          </a:p>
        </p:txBody>
      </p:sp>
      <p:sp>
        <p:nvSpPr>
          <p:cNvPr id="151" name="Google Shape;151;p4"/>
          <p:cNvSpPr txBox="1"/>
          <p:nvPr/>
        </p:nvSpPr>
        <p:spPr>
          <a:xfrm>
            <a:off x="1364224" y="5661838"/>
            <a:ext cx="6002954" cy="2123152"/>
          </a:xfrm>
          <a:prstGeom prst="rect">
            <a:avLst/>
          </a:prstGeom>
          <a:noFill/>
          <a:ln>
            <a:noFill/>
          </a:ln>
        </p:spPr>
        <p:txBody>
          <a:bodyPr anchorCtr="0" anchor="t" bIns="0" lIns="0" spcFirstLastPara="1" rIns="0" wrap="square" tIns="0">
            <a:spAutoFit/>
          </a:bodyPr>
          <a:lstStyle/>
          <a:p>
            <a:pPr indent="0" lvl="0" marL="0" marR="0" rtl="0" algn="l">
              <a:lnSpc>
                <a:spcPct val="179974"/>
              </a:lnSpc>
              <a:spcBef>
                <a:spcPts val="0"/>
              </a:spcBef>
              <a:spcAft>
                <a:spcPts val="0"/>
              </a:spcAft>
              <a:buNone/>
            </a:pPr>
            <a:r>
              <a:rPr lang="vi-VN" sz="2387">
                <a:solidFill>
                  <a:srgbClr val="F0E4BA"/>
                </a:solidFill>
                <a:latin typeface="Montserrat"/>
                <a:ea typeface="Montserrat"/>
                <a:cs typeface="Montserrat"/>
                <a:sym typeface="Montserrat"/>
              </a:rPr>
              <a:t>Nhà hát Thành phố Guarda </a:t>
            </a:r>
            <a:endParaRPr/>
          </a:p>
          <a:p>
            <a:pPr indent="0" lvl="0" marL="0" marR="0" rtl="0" algn="l">
              <a:lnSpc>
                <a:spcPct val="179974"/>
              </a:lnSpc>
              <a:spcBef>
                <a:spcPts val="0"/>
              </a:spcBef>
              <a:spcAft>
                <a:spcPts val="0"/>
              </a:spcAft>
              <a:buNone/>
            </a:pPr>
            <a:r>
              <a:rPr lang="vi-VN" sz="2387">
                <a:solidFill>
                  <a:srgbClr val="F0E4BA"/>
                </a:solidFill>
                <a:latin typeface="Montserrat"/>
                <a:ea typeface="Montserrat"/>
                <a:cs typeface="Montserrat"/>
                <a:sym typeface="Montserrat"/>
              </a:rPr>
              <a:t>(Teatro Municipal da Guarda - TMG), Bồ Đào Nha</a:t>
            </a:r>
            <a:endParaRPr/>
          </a:p>
          <a:p>
            <a:pPr indent="0" lvl="0" marL="0" marR="0" rtl="0" algn="l">
              <a:lnSpc>
                <a:spcPct val="179974"/>
              </a:lnSpc>
              <a:spcBef>
                <a:spcPts val="0"/>
              </a:spcBef>
              <a:spcAft>
                <a:spcPts val="0"/>
              </a:spcAft>
              <a:buNone/>
            </a:pPr>
            <a:r>
              <a:t/>
            </a:r>
            <a:endParaRPr sz="2387">
              <a:solidFill>
                <a:srgbClr val="F0E4BA"/>
              </a:solidFill>
              <a:latin typeface="Montserrat"/>
              <a:ea typeface="Montserrat"/>
              <a:cs typeface="Montserrat"/>
              <a:sym typeface="Montserrat"/>
            </a:endParaRPr>
          </a:p>
        </p:txBody>
      </p:sp>
      <p:cxnSp>
        <p:nvCxnSpPr>
          <p:cNvPr id="152" name="Google Shape;152;p4"/>
          <p:cNvCxnSpPr/>
          <p:nvPr/>
        </p:nvCxnSpPr>
        <p:spPr>
          <a:xfrm rot="10800000">
            <a:off x="1138004" y="7752562"/>
            <a:ext cx="6390608" cy="0"/>
          </a:xfrm>
          <a:prstGeom prst="straightConnector1">
            <a:avLst/>
          </a:prstGeom>
          <a:noFill/>
          <a:ln cap="flat" cmpd="sng" w="9525">
            <a:solidFill>
              <a:srgbClr val="F0E4BA"/>
            </a:solidFill>
            <a:prstDash val="solid"/>
            <a:round/>
            <a:headEnd len="sm" w="sm" type="none"/>
            <a:tailEnd len="sm" w="sm" type="none"/>
          </a:ln>
        </p:spPr>
      </p:cxnSp>
      <p:cxnSp>
        <p:nvCxnSpPr>
          <p:cNvPr id="153" name="Google Shape;153;p4"/>
          <p:cNvCxnSpPr/>
          <p:nvPr/>
        </p:nvCxnSpPr>
        <p:spPr>
          <a:xfrm flipH="1">
            <a:off x="1149599" y="5450942"/>
            <a:ext cx="4762" cy="2296857"/>
          </a:xfrm>
          <a:prstGeom prst="straightConnector1">
            <a:avLst/>
          </a:prstGeom>
          <a:noFill/>
          <a:ln cap="flat" cmpd="sng" w="9525">
            <a:solidFill>
              <a:srgbClr val="F0E4BA"/>
            </a:solidFill>
            <a:prstDash val="solid"/>
            <a:round/>
            <a:headEnd len="sm" w="sm" type="none"/>
            <a:tailEnd len="sm" w="sm" type="none"/>
          </a:ln>
        </p:spPr>
      </p:cxnSp>
      <p:grpSp>
        <p:nvGrpSpPr>
          <p:cNvPr id="154" name="Google Shape;154;p4"/>
          <p:cNvGrpSpPr/>
          <p:nvPr/>
        </p:nvGrpSpPr>
        <p:grpSpPr>
          <a:xfrm rot="10768161">
            <a:off x="7528612" y="7683737"/>
            <a:ext cx="137649" cy="137649"/>
            <a:chOff x="0" y="0"/>
            <a:chExt cx="812800" cy="812800"/>
          </a:xfrm>
        </p:grpSpPr>
        <p:sp>
          <p:nvSpPr>
            <p:cNvPr id="155" name="Google Shape;155;p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6" name="Google Shape;156;p4"/>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57" name="Google Shape;157;p4"/>
          <p:cNvSpPr txBox="1"/>
          <p:nvPr/>
        </p:nvSpPr>
        <p:spPr>
          <a:xfrm>
            <a:off x="8936292" y="3894806"/>
            <a:ext cx="2440491" cy="843031"/>
          </a:xfrm>
          <a:prstGeom prst="rect">
            <a:avLst/>
          </a:prstGeom>
          <a:noFill/>
          <a:ln>
            <a:noFill/>
          </a:ln>
        </p:spPr>
        <p:txBody>
          <a:bodyPr anchorCtr="0" anchor="t" bIns="0" lIns="0" spcFirstLastPara="1" rIns="0" wrap="square" tIns="0">
            <a:spAutoFit/>
          </a:bodyPr>
          <a:lstStyle/>
          <a:p>
            <a:pPr indent="0" lvl="0" marL="0" marR="0" rtl="0" algn="l">
              <a:lnSpc>
                <a:spcPct val="181060"/>
              </a:lnSpc>
              <a:spcBef>
                <a:spcPts val="0"/>
              </a:spcBef>
              <a:spcAft>
                <a:spcPts val="0"/>
              </a:spcAft>
              <a:buNone/>
            </a:pPr>
            <a:r>
              <a:rPr b="1" lang="vi-VN" sz="4035">
                <a:solidFill>
                  <a:srgbClr val="E0AD3D"/>
                </a:solidFill>
                <a:latin typeface="Montserrat SemiBold"/>
                <a:ea typeface="Montserrat SemiBold"/>
                <a:cs typeface="Montserrat SemiBold"/>
                <a:sym typeface="Montserrat SemiBold"/>
              </a:rPr>
              <a:t>Quy mô</a:t>
            </a:r>
            <a:endParaRPr/>
          </a:p>
        </p:txBody>
      </p:sp>
      <p:sp>
        <p:nvSpPr>
          <p:cNvPr id="158" name="Google Shape;158;p4"/>
          <p:cNvSpPr txBox="1"/>
          <p:nvPr/>
        </p:nvSpPr>
        <p:spPr>
          <a:xfrm>
            <a:off x="9017996" y="4761521"/>
            <a:ext cx="8860621" cy="3227807"/>
          </a:xfrm>
          <a:prstGeom prst="rect">
            <a:avLst/>
          </a:prstGeom>
          <a:noFill/>
          <a:ln>
            <a:noFill/>
          </a:ln>
        </p:spPr>
        <p:txBody>
          <a:bodyPr anchorCtr="0" anchor="t" bIns="0" lIns="0" spcFirstLastPara="1" rIns="0" wrap="square" tIns="0">
            <a:spAutoFit/>
          </a:bodyPr>
          <a:lstStyle/>
          <a:p>
            <a:pPr indent="0" lvl="0" marL="0" marR="0" rtl="0" algn="l">
              <a:lnSpc>
                <a:spcPct val="134437"/>
              </a:lnSpc>
              <a:spcBef>
                <a:spcPts val="0"/>
              </a:spcBef>
              <a:spcAft>
                <a:spcPts val="0"/>
              </a:spcAft>
              <a:buNone/>
            </a:pPr>
            <a:r>
              <a:rPr lang="vi-VN" sz="3200">
                <a:solidFill>
                  <a:srgbClr val="F0E4BA"/>
                </a:solidFill>
                <a:latin typeface="Montserrat"/>
                <a:ea typeface="Montserrat"/>
                <a:cs typeface="Montserrat"/>
                <a:sym typeface="Montserrat"/>
              </a:rPr>
              <a:t>400 đại biểu và khách mời </a:t>
            </a:r>
            <a:endParaRPr/>
          </a:p>
          <a:p>
            <a:pPr indent="0" lvl="0" marL="0" marR="0" rtl="0" algn="l">
              <a:lnSpc>
                <a:spcPct val="239000"/>
              </a:lnSpc>
              <a:spcBef>
                <a:spcPts val="0"/>
              </a:spcBef>
              <a:spcAft>
                <a:spcPts val="0"/>
              </a:spcAft>
              <a:buNone/>
            </a:pPr>
            <a:r>
              <a:rPr lang="vi-VN" sz="1800">
                <a:solidFill>
                  <a:srgbClr val="F0E4BA"/>
                </a:solidFill>
                <a:latin typeface="Montserrat"/>
                <a:ea typeface="Montserrat"/>
                <a:cs typeface="Montserrat"/>
                <a:sym typeface="Montserrat"/>
              </a:rPr>
              <a:t>Chính khách ngoại giao, Đại Sứ Quán Việt Nam tại Bồ Đào Nha và các quốc gia Âu châu, Trung tâm Văn hóa Việt Nam tại Pháp, các chính khách Hội đồng thành phố Guarda, các học giả Việt Nam và quốc tế, các trí thức quan tâm đến lịch sử chữ Quốc ngữ, các doanh nghiệp, các nhà tài trợ, các cộng đồng người Việt và quốc tế.</a:t>
            </a:r>
            <a:endParaRPr sz="1800">
              <a:solidFill>
                <a:srgbClr val="F0E4BA"/>
              </a:solidFill>
              <a:latin typeface="Montserrat"/>
              <a:ea typeface="Montserrat"/>
              <a:cs typeface="Montserrat"/>
              <a:sym typeface="Montserrat"/>
            </a:endParaRPr>
          </a:p>
        </p:txBody>
      </p:sp>
      <p:cxnSp>
        <p:nvCxnSpPr>
          <p:cNvPr id="159" name="Google Shape;159;p4"/>
          <p:cNvCxnSpPr/>
          <p:nvPr/>
        </p:nvCxnSpPr>
        <p:spPr>
          <a:xfrm>
            <a:off x="8859876" y="6291825"/>
            <a:ext cx="0" cy="2076385"/>
          </a:xfrm>
          <a:prstGeom prst="straightConnector1">
            <a:avLst/>
          </a:prstGeom>
          <a:noFill/>
          <a:ln cap="flat" cmpd="sng" w="9525">
            <a:solidFill>
              <a:srgbClr val="F0E4BA"/>
            </a:solidFill>
            <a:prstDash val="solid"/>
            <a:round/>
            <a:headEnd len="sm" w="sm" type="none"/>
            <a:tailEnd len="sm" w="sm" type="none"/>
          </a:ln>
        </p:spPr>
      </p:cxnSp>
      <p:cxnSp>
        <p:nvCxnSpPr>
          <p:cNvPr id="160" name="Google Shape;160;p4"/>
          <p:cNvCxnSpPr/>
          <p:nvPr/>
        </p:nvCxnSpPr>
        <p:spPr>
          <a:xfrm rot="10800000">
            <a:off x="8839200" y="8368210"/>
            <a:ext cx="6496057" cy="0"/>
          </a:xfrm>
          <a:prstGeom prst="straightConnector1">
            <a:avLst/>
          </a:prstGeom>
          <a:noFill/>
          <a:ln cap="flat" cmpd="sng" w="9525">
            <a:solidFill>
              <a:srgbClr val="F0E4BA"/>
            </a:solidFill>
            <a:prstDash val="solid"/>
            <a:round/>
            <a:headEnd len="sm" w="sm" type="none"/>
            <a:tailEnd len="sm" w="sm" type="none"/>
          </a:ln>
        </p:spPr>
      </p:cxnSp>
      <p:grpSp>
        <p:nvGrpSpPr>
          <p:cNvPr id="161" name="Google Shape;161;p4"/>
          <p:cNvGrpSpPr/>
          <p:nvPr/>
        </p:nvGrpSpPr>
        <p:grpSpPr>
          <a:xfrm rot="10768161">
            <a:off x="15323191" y="8308455"/>
            <a:ext cx="137649" cy="137649"/>
            <a:chOff x="0" y="0"/>
            <a:chExt cx="812800" cy="812800"/>
          </a:xfrm>
        </p:grpSpPr>
        <p:sp>
          <p:nvSpPr>
            <p:cNvPr id="162" name="Google Shape;162;p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3" name="Google Shape;163;p4"/>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64" name="Google Shape;164;p4"/>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65" name="Google Shape;165;p4"/>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cxnSp>
        <p:nvCxnSpPr>
          <p:cNvPr id="166" name="Google Shape;166;p4"/>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167" name="Google Shape;167;p4"/>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4</a:t>
            </a:r>
            <a:endParaRPr/>
          </a:p>
        </p:txBody>
      </p:sp>
      <p:sp>
        <p:nvSpPr>
          <p:cNvPr id="168" name="Google Shape;168;p4"/>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169" name="Google Shape;169;p4"/>
          <p:cNvSpPr txBox="1"/>
          <p:nvPr/>
        </p:nvSpPr>
        <p:spPr>
          <a:xfrm>
            <a:off x="8979896" y="1721078"/>
            <a:ext cx="2676212" cy="843031"/>
          </a:xfrm>
          <a:prstGeom prst="rect">
            <a:avLst/>
          </a:prstGeom>
          <a:noFill/>
          <a:ln>
            <a:noFill/>
          </a:ln>
        </p:spPr>
        <p:txBody>
          <a:bodyPr anchorCtr="0" anchor="t" bIns="0" lIns="0" spcFirstLastPara="1" rIns="0" wrap="square" tIns="0">
            <a:spAutoFit/>
          </a:bodyPr>
          <a:lstStyle/>
          <a:p>
            <a:pPr indent="0" lvl="0" marL="0" marR="0" rtl="0" algn="l">
              <a:lnSpc>
                <a:spcPct val="181060"/>
              </a:lnSpc>
              <a:spcBef>
                <a:spcPts val="0"/>
              </a:spcBef>
              <a:spcAft>
                <a:spcPts val="0"/>
              </a:spcAft>
              <a:buNone/>
            </a:pPr>
            <a:r>
              <a:rPr b="1" lang="vi-VN" sz="4035">
                <a:solidFill>
                  <a:srgbClr val="E0AD3D"/>
                </a:solidFill>
                <a:latin typeface="Montserrat SemiBold"/>
                <a:ea typeface="Montserrat SemiBold"/>
                <a:cs typeface="Montserrat SemiBold"/>
                <a:sym typeface="Montserrat SemiBold"/>
              </a:rPr>
              <a:t>Thời gian</a:t>
            </a:r>
            <a:endParaRPr/>
          </a:p>
        </p:txBody>
      </p:sp>
      <p:sp>
        <p:nvSpPr>
          <p:cNvPr id="170" name="Google Shape;170;p4"/>
          <p:cNvSpPr txBox="1"/>
          <p:nvPr/>
        </p:nvSpPr>
        <p:spPr>
          <a:xfrm>
            <a:off x="9183071" y="2596440"/>
            <a:ext cx="3093721" cy="494377"/>
          </a:xfrm>
          <a:prstGeom prst="rect">
            <a:avLst/>
          </a:prstGeom>
          <a:noFill/>
          <a:ln>
            <a:noFill/>
          </a:ln>
        </p:spPr>
        <p:txBody>
          <a:bodyPr anchorCtr="0" anchor="t" bIns="0" lIns="0" spcFirstLastPara="1" rIns="0" wrap="square" tIns="0">
            <a:spAutoFit/>
          </a:bodyPr>
          <a:lstStyle/>
          <a:p>
            <a:pPr indent="0" lvl="0" marL="0" marR="0" rtl="0" algn="l">
              <a:lnSpc>
                <a:spcPct val="179974"/>
              </a:lnSpc>
              <a:spcBef>
                <a:spcPts val="0"/>
              </a:spcBef>
              <a:spcAft>
                <a:spcPts val="0"/>
              </a:spcAft>
              <a:buNone/>
            </a:pPr>
            <a:r>
              <a:rPr lang="vi-VN" sz="2387">
                <a:solidFill>
                  <a:srgbClr val="F0E4BA"/>
                </a:solidFill>
                <a:latin typeface="Montserrat"/>
                <a:ea typeface="Montserrat"/>
                <a:cs typeface="Montserrat"/>
                <a:sym typeface="Montserrat"/>
              </a:rPr>
              <a:t>07/10 - 08/10/2026</a:t>
            </a:r>
            <a:endParaRPr/>
          </a:p>
        </p:txBody>
      </p:sp>
      <p:cxnSp>
        <p:nvCxnSpPr>
          <p:cNvPr id="171" name="Google Shape;171;p4"/>
          <p:cNvCxnSpPr/>
          <p:nvPr/>
        </p:nvCxnSpPr>
        <p:spPr>
          <a:xfrm flipH="1">
            <a:off x="9000839" y="3702644"/>
            <a:ext cx="3207129" cy="4662"/>
          </a:xfrm>
          <a:prstGeom prst="straightConnector1">
            <a:avLst/>
          </a:prstGeom>
          <a:noFill/>
          <a:ln cap="flat" cmpd="sng" w="9525">
            <a:solidFill>
              <a:srgbClr val="F0E4BA"/>
            </a:solidFill>
            <a:prstDash val="solid"/>
            <a:round/>
            <a:headEnd len="sm" w="sm" type="none"/>
            <a:tailEnd len="sm" w="sm" type="none"/>
          </a:ln>
        </p:spPr>
      </p:cxnSp>
      <p:cxnSp>
        <p:nvCxnSpPr>
          <p:cNvPr id="172" name="Google Shape;172;p4"/>
          <p:cNvCxnSpPr/>
          <p:nvPr/>
        </p:nvCxnSpPr>
        <p:spPr>
          <a:xfrm>
            <a:off x="9000835" y="2491437"/>
            <a:ext cx="5" cy="1211107"/>
          </a:xfrm>
          <a:prstGeom prst="straightConnector1">
            <a:avLst/>
          </a:prstGeom>
          <a:noFill/>
          <a:ln cap="flat" cmpd="sng" w="9525">
            <a:solidFill>
              <a:srgbClr val="F0E4BA"/>
            </a:solidFill>
            <a:prstDash val="solid"/>
            <a:round/>
            <a:headEnd len="sm" w="sm" type="none"/>
            <a:tailEnd len="sm" w="sm" type="none"/>
          </a:ln>
        </p:spPr>
      </p:cxnSp>
      <p:grpSp>
        <p:nvGrpSpPr>
          <p:cNvPr id="173" name="Google Shape;173;p4"/>
          <p:cNvGrpSpPr/>
          <p:nvPr/>
        </p:nvGrpSpPr>
        <p:grpSpPr>
          <a:xfrm rot="10768161">
            <a:off x="12207968" y="3633719"/>
            <a:ext cx="137649" cy="137649"/>
            <a:chOff x="0" y="0"/>
            <a:chExt cx="812800" cy="812800"/>
          </a:xfrm>
        </p:grpSpPr>
        <p:sp>
          <p:nvSpPr>
            <p:cNvPr id="174" name="Google Shape;174;p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5" name="Google Shape;175;p4"/>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179" name="Shape 179"/>
        <p:cNvGrpSpPr/>
        <p:nvPr/>
      </p:nvGrpSpPr>
      <p:grpSpPr>
        <a:xfrm>
          <a:off x="0" y="0"/>
          <a:ext cx="0" cy="0"/>
          <a:chOff x="0" y="0"/>
          <a:chExt cx="0" cy="0"/>
        </a:xfrm>
      </p:grpSpPr>
      <p:sp>
        <p:nvSpPr>
          <p:cNvPr id="180" name="Google Shape;180;p5"/>
          <p:cNvSpPr/>
          <p:nvPr/>
        </p:nvSpPr>
        <p:spPr>
          <a:xfrm>
            <a:off x="0" y="-190500"/>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16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1" name="Google Shape;181;p5"/>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82" name="Google Shape;182;p5"/>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cxnSp>
        <p:nvCxnSpPr>
          <p:cNvPr id="183" name="Google Shape;183;p5"/>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184" name="Google Shape;184;p5"/>
          <p:cNvSpPr/>
          <p:nvPr/>
        </p:nvSpPr>
        <p:spPr>
          <a:xfrm>
            <a:off x="1028700" y="1969246"/>
            <a:ext cx="3832037" cy="6331512"/>
          </a:xfrm>
          <a:custGeom>
            <a:rect b="b" l="l" r="r" t="t"/>
            <a:pathLst>
              <a:path extrusionOk="0" h="5847080" w="3538843">
                <a:moveTo>
                  <a:pt x="3538842" y="5847080"/>
                </a:moveTo>
                <a:lnTo>
                  <a:pt x="0" y="5847080"/>
                </a:lnTo>
                <a:lnTo>
                  <a:pt x="0" y="0"/>
                </a:lnTo>
                <a:lnTo>
                  <a:pt x="1591059" y="0"/>
                </a:lnTo>
                <a:cubicBezTo>
                  <a:pt x="2667548" y="0"/>
                  <a:pt x="3538843" y="702310"/>
                  <a:pt x="3538843" y="1567180"/>
                </a:cubicBezTo>
                <a:lnTo>
                  <a:pt x="3538843" y="5847080"/>
                </a:lnTo>
                <a:close/>
              </a:path>
            </a:pathLst>
          </a:custGeom>
          <a:blipFill rotWithShape="1">
            <a:blip r:embed="rId5">
              <a:alphaModFix/>
            </a:blip>
            <a:stretch>
              <a:fillRect b="0" l="-5144" r="-5144" t="0"/>
            </a:stretch>
          </a:blipFill>
          <a:ln cap="sq" cmpd="sng" w="38100">
            <a:solidFill>
              <a:srgbClr val="C8A365"/>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5" name="Google Shape;185;p5"/>
          <p:cNvSpPr txBox="1"/>
          <p:nvPr/>
        </p:nvSpPr>
        <p:spPr>
          <a:xfrm>
            <a:off x="5395099" y="2454468"/>
            <a:ext cx="12009458" cy="5481116"/>
          </a:xfrm>
          <a:prstGeom prst="rect">
            <a:avLst/>
          </a:prstGeom>
          <a:noFill/>
          <a:ln>
            <a:noFill/>
          </a:ln>
        </p:spPr>
        <p:txBody>
          <a:bodyPr anchorCtr="0" anchor="t" bIns="0" lIns="0" spcFirstLastPara="1" rIns="0" wrap="square" tIns="0">
            <a:spAutoFit/>
          </a:bodyPr>
          <a:lstStyle/>
          <a:p>
            <a:pPr indent="0" lvl="0" marL="0" marR="0" rtl="0" algn="just">
              <a:lnSpc>
                <a:spcPct val="122997"/>
              </a:lnSpc>
              <a:spcBef>
                <a:spcPts val="0"/>
              </a:spcBef>
              <a:spcAft>
                <a:spcPts val="0"/>
              </a:spcAft>
              <a:buNone/>
            </a:pPr>
            <a:r>
              <a:rPr lang="vi-VN" sz="2696">
                <a:solidFill>
                  <a:srgbClr val="F0E4BA"/>
                </a:solidFill>
                <a:latin typeface="Montserrat"/>
                <a:ea typeface="Montserrat"/>
                <a:cs typeface="Montserrat"/>
                <a:sym typeface="Montserrat"/>
              </a:rPr>
              <a:t>Việc lựa chọn thành phố Guarda (Bồ Đào Nha) -  quê hương của Giáo sĩ Francisco de Pina - mang ý nghĩa lịch sử và biểu tượng sự gắn kết giữa Việt Nam và Bồ Đào Nha. </a:t>
            </a:r>
            <a:endParaRPr/>
          </a:p>
          <a:p>
            <a:pPr indent="0" lvl="0" marL="0" marR="0" rtl="0" algn="just">
              <a:lnSpc>
                <a:spcPct val="122997"/>
              </a:lnSpc>
              <a:spcBef>
                <a:spcPts val="0"/>
              </a:spcBef>
              <a:spcAft>
                <a:spcPts val="0"/>
              </a:spcAft>
              <a:buNone/>
            </a:pPr>
            <a:r>
              <a:t/>
            </a:r>
            <a:endParaRPr sz="2696">
              <a:solidFill>
                <a:srgbClr val="F0E4BA"/>
              </a:solidFill>
              <a:latin typeface="Montserrat"/>
              <a:ea typeface="Montserrat"/>
              <a:cs typeface="Montserrat"/>
              <a:sym typeface="Montserrat"/>
            </a:endParaRPr>
          </a:p>
          <a:p>
            <a:pPr indent="0" lvl="0" marL="0" marR="0" rtl="0" algn="just">
              <a:lnSpc>
                <a:spcPct val="118428"/>
              </a:lnSpc>
              <a:spcBef>
                <a:spcPts val="0"/>
              </a:spcBef>
              <a:spcAft>
                <a:spcPts val="0"/>
              </a:spcAft>
              <a:buNone/>
            </a:pPr>
            <a:r>
              <a:rPr lang="vi-VN" sz="2696">
                <a:solidFill>
                  <a:srgbClr val="F0E4BA"/>
                </a:solidFill>
                <a:latin typeface="Montserrat"/>
                <a:ea typeface="Montserrat"/>
                <a:cs typeface="Montserrat"/>
                <a:sym typeface="Montserrat"/>
              </a:rPr>
              <a:t>Ngoài ra, lựa chọn này sẽ làm nổi bật mối quan hệ ngoại giao giữa Việt Nam và Bồ Đào Nha đã được thiết lập từ ngày 01/7/1975 và đã có những kết quả tích cực, tiêu biểu như thỏa thuận kết nghĩa giữa Thành phố Hồ Chí Minh và Porto vào tháng 7/2023. Trong bối cảnh đó, dự án </a:t>
            </a:r>
            <a:r>
              <a:rPr b="1" i="1" lang="vi-VN" sz="2800">
                <a:solidFill>
                  <a:srgbClr val="F0E4BA"/>
                </a:solidFill>
                <a:latin typeface="Montserrat"/>
                <a:ea typeface="Montserrat"/>
                <a:cs typeface="Montserrat"/>
                <a:sym typeface="Montserrat"/>
              </a:rPr>
              <a:t>Francisco de Pina và Hành trình chữ Quốc ngữ - Nhịp cầu văn hóa giữa Việt Nam và Bồ Đào Nha</a:t>
            </a:r>
            <a:r>
              <a:rPr lang="vi-VN" sz="2800">
                <a:solidFill>
                  <a:srgbClr val="F0E4BA"/>
                </a:solidFill>
                <a:latin typeface="Montserrat"/>
                <a:ea typeface="Montserrat"/>
                <a:cs typeface="Montserrat"/>
                <a:sym typeface="Montserrat"/>
              </a:rPr>
              <a:t> là sự tiếp nối đẩy mạnh hơn nữa các hơp tác giữa hai quốc gia</a:t>
            </a:r>
            <a:endParaRPr sz="2800">
              <a:solidFill>
                <a:srgbClr val="F0E4BA"/>
              </a:solidFill>
              <a:latin typeface="Montserrat"/>
              <a:ea typeface="Montserrat"/>
              <a:cs typeface="Montserrat"/>
              <a:sym typeface="Montserrat"/>
            </a:endParaRPr>
          </a:p>
          <a:p>
            <a:pPr indent="0" lvl="0" marL="0" marR="0" rtl="0" algn="just">
              <a:lnSpc>
                <a:spcPct val="122997"/>
              </a:lnSpc>
              <a:spcBef>
                <a:spcPts val="0"/>
              </a:spcBef>
              <a:spcAft>
                <a:spcPts val="0"/>
              </a:spcAft>
              <a:buNone/>
            </a:pPr>
            <a:r>
              <a:t/>
            </a:r>
            <a:endParaRPr sz="2696">
              <a:solidFill>
                <a:srgbClr val="F0E4BA"/>
              </a:solidFill>
              <a:latin typeface="Montserrat"/>
              <a:ea typeface="Montserrat"/>
              <a:cs typeface="Montserrat"/>
              <a:sym typeface="Montserrat"/>
            </a:endParaRPr>
          </a:p>
        </p:txBody>
      </p:sp>
      <p:sp>
        <p:nvSpPr>
          <p:cNvPr id="186" name="Google Shape;186;p5"/>
          <p:cNvSpPr txBox="1"/>
          <p:nvPr/>
        </p:nvSpPr>
        <p:spPr>
          <a:xfrm>
            <a:off x="2155676" y="239798"/>
            <a:ext cx="14475622" cy="1064260"/>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 GUARDA - KHỞI ĐIỂM </a:t>
            </a:r>
            <a:endParaRPr/>
          </a:p>
        </p:txBody>
      </p:sp>
      <p:sp>
        <p:nvSpPr>
          <p:cNvPr id="187" name="Google Shape;187;p5"/>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188" name="Google Shape;188;p5"/>
          <p:cNvSpPr txBox="1"/>
          <p:nvPr/>
        </p:nvSpPr>
        <p:spPr>
          <a:xfrm>
            <a:off x="17259300" y="9286875"/>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5</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192" name="Shape 192"/>
        <p:cNvGrpSpPr/>
        <p:nvPr/>
      </p:nvGrpSpPr>
      <p:grpSpPr>
        <a:xfrm>
          <a:off x="0" y="0"/>
          <a:ext cx="0" cy="0"/>
          <a:chOff x="0" y="0"/>
          <a:chExt cx="0" cy="0"/>
        </a:xfrm>
      </p:grpSpPr>
      <p:cxnSp>
        <p:nvCxnSpPr>
          <p:cNvPr id="193" name="Google Shape;193;p6"/>
          <p:cNvCxnSpPr/>
          <p:nvPr/>
        </p:nvCxnSpPr>
        <p:spPr>
          <a:xfrm rot="10800000">
            <a:off x="9382002" y="2161074"/>
            <a:ext cx="0" cy="5676355"/>
          </a:xfrm>
          <a:prstGeom prst="straightConnector1">
            <a:avLst/>
          </a:prstGeom>
          <a:noFill/>
          <a:ln cap="flat" cmpd="sng" w="9525">
            <a:solidFill>
              <a:srgbClr val="F0E4BA"/>
            </a:solidFill>
            <a:prstDash val="solid"/>
            <a:round/>
            <a:headEnd len="sm" w="sm" type="none"/>
            <a:tailEnd len="sm" w="sm" type="none"/>
          </a:ln>
        </p:spPr>
      </p:cxnSp>
      <p:sp>
        <p:nvSpPr>
          <p:cNvPr id="194" name="Google Shape;194;p6"/>
          <p:cNvSpPr/>
          <p:nvPr/>
        </p:nvSpPr>
        <p:spPr>
          <a:xfrm>
            <a:off x="0" y="-573779"/>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95" name="Google Shape;195;p6"/>
          <p:cNvGrpSpPr/>
          <p:nvPr/>
        </p:nvGrpSpPr>
        <p:grpSpPr>
          <a:xfrm>
            <a:off x="15201900" y="-188177"/>
            <a:ext cx="3086100" cy="10431661"/>
            <a:chOff x="0" y="-38100"/>
            <a:chExt cx="812800" cy="2747433"/>
          </a:xfrm>
        </p:grpSpPr>
        <p:sp>
          <p:nvSpPr>
            <p:cNvPr id="196" name="Google Shape;196;p6"/>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7" name="Google Shape;197;p6"/>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98" name="Google Shape;198;p6"/>
          <p:cNvGrpSpPr/>
          <p:nvPr/>
        </p:nvGrpSpPr>
        <p:grpSpPr>
          <a:xfrm>
            <a:off x="0" y="546555"/>
            <a:ext cx="18288000" cy="10388149"/>
            <a:chOff x="0" y="-38100"/>
            <a:chExt cx="4816593" cy="2735973"/>
          </a:xfrm>
        </p:grpSpPr>
        <p:sp>
          <p:nvSpPr>
            <p:cNvPr id="199" name="Google Shape;199;p6"/>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0" name="Google Shape;200;p6"/>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01" name="Google Shape;201;p6"/>
          <p:cNvGrpSpPr/>
          <p:nvPr/>
        </p:nvGrpSpPr>
        <p:grpSpPr>
          <a:xfrm>
            <a:off x="-1379968" y="-144661"/>
            <a:ext cx="3086100" cy="10431661"/>
            <a:chOff x="0" y="-38100"/>
            <a:chExt cx="812800" cy="2747433"/>
          </a:xfrm>
        </p:grpSpPr>
        <p:sp>
          <p:nvSpPr>
            <p:cNvPr id="202" name="Google Shape;202;p6"/>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3" name="Google Shape;203;p6"/>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04" name="Google Shape;204;p6"/>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205" name="Google Shape;205;p6"/>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cxnSp>
        <p:nvCxnSpPr>
          <p:cNvPr id="206" name="Google Shape;206;p6"/>
          <p:cNvCxnSpPr/>
          <p:nvPr/>
        </p:nvCxnSpPr>
        <p:spPr>
          <a:xfrm flipH="1" rot="10800000">
            <a:off x="-725428" y="8702521"/>
            <a:ext cx="19738857" cy="27031"/>
          </a:xfrm>
          <a:prstGeom prst="straightConnector1">
            <a:avLst/>
          </a:prstGeom>
          <a:noFill/>
          <a:ln cap="flat" cmpd="sng" w="19050">
            <a:solidFill>
              <a:srgbClr val="C8A365"/>
            </a:solidFill>
            <a:prstDash val="solid"/>
            <a:round/>
            <a:headEnd len="sm" w="sm" type="none"/>
            <a:tailEnd len="sm" w="sm" type="none"/>
          </a:ln>
        </p:spPr>
      </p:cxnSp>
      <p:sp>
        <p:nvSpPr>
          <p:cNvPr id="207" name="Google Shape;207;p6"/>
          <p:cNvSpPr txBox="1"/>
          <p:nvPr/>
        </p:nvSpPr>
        <p:spPr>
          <a:xfrm>
            <a:off x="3028553" y="190622"/>
            <a:ext cx="12230895" cy="1064260"/>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 CHƯƠNG TRÌNH DỰ KIẾN</a:t>
            </a:r>
            <a:endParaRPr/>
          </a:p>
        </p:txBody>
      </p:sp>
      <p:cxnSp>
        <p:nvCxnSpPr>
          <p:cNvPr id="208" name="Google Shape;208;p6"/>
          <p:cNvCxnSpPr/>
          <p:nvPr/>
        </p:nvCxnSpPr>
        <p:spPr>
          <a:xfrm rot="10800000">
            <a:off x="930143" y="2492766"/>
            <a:ext cx="0" cy="5676355"/>
          </a:xfrm>
          <a:prstGeom prst="straightConnector1">
            <a:avLst/>
          </a:prstGeom>
          <a:noFill/>
          <a:ln cap="flat" cmpd="sng" w="9525">
            <a:solidFill>
              <a:srgbClr val="F0E4BA"/>
            </a:solidFill>
            <a:prstDash val="solid"/>
            <a:round/>
            <a:headEnd len="sm" w="sm" type="none"/>
            <a:tailEnd len="sm" w="sm" type="none"/>
          </a:ln>
        </p:spPr>
      </p:cxnSp>
      <p:grpSp>
        <p:nvGrpSpPr>
          <p:cNvPr id="209" name="Google Shape;209;p6"/>
          <p:cNvGrpSpPr/>
          <p:nvPr/>
        </p:nvGrpSpPr>
        <p:grpSpPr>
          <a:xfrm rot="-2880414">
            <a:off x="815140" y="4567975"/>
            <a:ext cx="348384" cy="325713"/>
            <a:chOff x="0" y="0"/>
            <a:chExt cx="869375" cy="812800"/>
          </a:xfrm>
        </p:grpSpPr>
        <p:sp>
          <p:nvSpPr>
            <p:cNvPr id="210" name="Google Shape;210;p6"/>
            <p:cNvSpPr/>
            <p:nvPr/>
          </p:nvSpPr>
          <p:spPr>
            <a:xfrm>
              <a:off x="0" y="0"/>
              <a:ext cx="869375" cy="812800"/>
            </a:xfrm>
            <a:custGeom>
              <a:rect b="b" l="l" r="r" t="t"/>
              <a:pathLst>
                <a:path extrusionOk="0" h="812800" w="869375">
                  <a:moveTo>
                    <a:pt x="434687" y="0"/>
                  </a:moveTo>
                  <a:cubicBezTo>
                    <a:pt x="194616" y="0"/>
                    <a:pt x="0" y="181951"/>
                    <a:pt x="0" y="406400"/>
                  </a:cubicBezTo>
                  <a:cubicBezTo>
                    <a:pt x="0" y="630849"/>
                    <a:pt x="194616" y="812800"/>
                    <a:pt x="434687" y="812800"/>
                  </a:cubicBezTo>
                  <a:cubicBezTo>
                    <a:pt x="674759" y="812800"/>
                    <a:pt x="869375" y="630849"/>
                    <a:pt x="869375" y="406400"/>
                  </a:cubicBezTo>
                  <a:cubicBezTo>
                    <a:pt x="869375" y="181951"/>
                    <a:pt x="674759" y="0"/>
                    <a:pt x="434687"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1" name="Google Shape;211;p6"/>
            <p:cNvSpPr txBox="1"/>
            <p:nvPr/>
          </p:nvSpPr>
          <p:spPr>
            <a:xfrm>
              <a:off x="81504" y="38100"/>
              <a:ext cx="706367" cy="698500"/>
            </a:xfrm>
            <a:prstGeom prst="rect">
              <a:avLst/>
            </a:prstGeom>
            <a:noFill/>
            <a:ln>
              <a:noFill/>
            </a:ln>
          </p:spPr>
          <p:txBody>
            <a:bodyPr anchorCtr="0" anchor="ctr" bIns="62550" lIns="62550" spcFirstLastPara="1" rIns="62550" wrap="square" tIns="6255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12" name="Google Shape;212;p6"/>
          <p:cNvGrpSpPr/>
          <p:nvPr/>
        </p:nvGrpSpPr>
        <p:grpSpPr>
          <a:xfrm rot="-2880414">
            <a:off x="755641" y="2160487"/>
            <a:ext cx="349003" cy="326291"/>
            <a:chOff x="0" y="0"/>
            <a:chExt cx="869375" cy="812800"/>
          </a:xfrm>
        </p:grpSpPr>
        <p:sp>
          <p:nvSpPr>
            <p:cNvPr id="213" name="Google Shape;213;p6"/>
            <p:cNvSpPr/>
            <p:nvPr/>
          </p:nvSpPr>
          <p:spPr>
            <a:xfrm>
              <a:off x="0" y="0"/>
              <a:ext cx="869375" cy="812800"/>
            </a:xfrm>
            <a:custGeom>
              <a:rect b="b" l="l" r="r" t="t"/>
              <a:pathLst>
                <a:path extrusionOk="0" h="812800" w="869375">
                  <a:moveTo>
                    <a:pt x="434687" y="0"/>
                  </a:moveTo>
                  <a:cubicBezTo>
                    <a:pt x="194616" y="0"/>
                    <a:pt x="0" y="181951"/>
                    <a:pt x="0" y="406400"/>
                  </a:cubicBezTo>
                  <a:cubicBezTo>
                    <a:pt x="0" y="630849"/>
                    <a:pt x="194616" y="812800"/>
                    <a:pt x="434687" y="812800"/>
                  </a:cubicBezTo>
                  <a:cubicBezTo>
                    <a:pt x="674759" y="812800"/>
                    <a:pt x="869375" y="630849"/>
                    <a:pt x="869375" y="406400"/>
                  </a:cubicBezTo>
                  <a:cubicBezTo>
                    <a:pt x="869375" y="181951"/>
                    <a:pt x="674759" y="0"/>
                    <a:pt x="434687"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4" name="Google Shape;214;p6"/>
            <p:cNvSpPr txBox="1"/>
            <p:nvPr/>
          </p:nvSpPr>
          <p:spPr>
            <a:xfrm>
              <a:off x="81504" y="38100"/>
              <a:ext cx="706367" cy="698500"/>
            </a:xfrm>
            <a:prstGeom prst="rect">
              <a:avLst/>
            </a:prstGeom>
            <a:noFill/>
            <a:ln>
              <a:noFill/>
            </a:ln>
          </p:spPr>
          <p:txBody>
            <a:bodyPr anchorCtr="0" anchor="ctr" bIns="62550" lIns="62550" spcFirstLastPara="1" rIns="62550" wrap="square" tIns="6255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15" name="Google Shape;215;p6"/>
          <p:cNvGrpSpPr/>
          <p:nvPr/>
        </p:nvGrpSpPr>
        <p:grpSpPr>
          <a:xfrm rot="-2880414">
            <a:off x="9207501" y="2057448"/>
            <a:ext cx="349003" cy="326291"/>
            <a:chOff x="0" y="0"/>
            <a:chExt cx="869375" cy="812800"/>
          </a:xfrm>
        </p:grpSpPr>
        <p:sp>
          <p:nvSpPr>
            <p:cNvPr id="216" name="Google Shape;216;p6"/>
            <p:cNvSpPr/>
            <p:nvPr/>
          </p:nvSpPr>
          <p:spPr>
            <a:xfrm>
              <a:off x="0" y="0"/>
              <a:ext cx="869375" cy="812800"/>
            </a:xfrm>
            <a:custGeom>
              <a:rect b="b" l="l" r="r" t="t"/>
              <a:pathLst>
                <a:path extrusionOk="0" h="812800" w="869375">
                  <a:moveTo>
                    <a:pt x="434687" y="0"/>
                  </a:moveTo>
                  <a:cubicBezTo>
                    <a:pt x="194616" y="0"/>
                    <a:pt x="0" y="181951"/>
                    <a:pt x="0" y="406400"/>
                  </a:cubicBezTo>
                  <a:cubicBezTo>
                    <a:pt x="0" y="630849"/>
                    <a:pt x="194616" y="812800"/>
                    <a:pt x="434687" y="812800"/>
                  </a:cubicBezTo>
                  <a:cubicBezTo>
                    <a:pt x="674759" y="812800"/>
                    <a:pt x="869375" y="630849"/>
                    <a:pt x="869375" y="406400"/>
                  </a:cubicBezTo>
                  <a:cubicBezTo>
                    <a:pt x="869375" y="181951"/>
                    <a:pt x="674759" y="0"/>
                    <a:pt x="434687"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7" name="Google Shape;217;p6"/>
            <p:cNvSpPr txBox="1"/>
            <p:nvPr/>
          </p:nvSpPr>
          <p:spPr>
            <a:xfrm>
              <a:off x="81504" y="38100"/>
              <a:ext cx="706367" cy="698500"/>
            </a:xfrm>
            <a:prstGeom prst="rect">
              <a:avLst/>
            </a:prstGeom>
            <a:noFill/>
            <a:ln>
              <a:noFill/>
            </a:ln>
          </p:spPr>
          <p:txBody>
            <a:bodyPr anchorCtr="0" anchor="ctr" bIns="62550" lIns="62550" spcFirstLastPara="1" rIns="62550" wrap="square" tIns="6255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18" name="Google Shape;218;p6"/>
          <p:cNvGrpSpPr/>
          <p:nvPr/>
        </p:nvGrpSpPr>
        <p:grpSpPr>
          <a:xfrm rot="-2880414">
            <a:off x="9158469" y="6853753"/>
            <a:ext cx="349003" cy="326291"/>
            <a:chOff x="0" y="0"/>
            <a:chExt cx="869375" cy="812800"/>
          </a:xfrm>
        </p:grpSpPr>
        <p:sp>
          <p:nvSpPr>
            <p:cNvPr id="219" name="Google Shape;219;p6"/>
            <p:cNvSpPr/>
            <p:nvPr/>
          </p:nvSpPr>
          <p:spPr>
            <a:xfrm>
              <a:off x="0" y="0"/>
              <a:ext cx="869375" cy="812800"/>
            </a:xfrm>
            <a:custGeom>
              <a:rect b="b" l="l" r="r" t="t"/>
              <a:pathLst>
                <a:path extrusionOk="0" h="812800" w="869375">
                  <a:moveTo>
                    <a:pt x="434687" y="0"/>
                  </a:moveTo>
                  <a:cubicBezTo>
                    <a:pt x="194616" y="0"/>
                    <a:pt x="0" y="181951"/>
                    <a:pt x="0" y="406400"/>
                  </a:cubicBezTo>
                  <a:cubicBezTo>
                    <a:pt x="0" y="630849"/>
                    <a:pt x="194616" y="812800"/>
                    <a:pt x="434687" y="812800"/>
                  </a:cubicBezTo>
                  <a:cubicBezTo>
                    <a:pt x="674759" y="812800"/>
                    <a:pt x="869375" y="630849"/>
                    <a:pt x="869375" y="406400"/>
                  </a:cubicBezTo>
                  <a:cubicBezTo>
                    <a:pt x="869375" y="181951"/>
                    <a:pt x="674759" y="0"/>
                    <a:pt x="434687"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0" name="Google Shape;220;p6"/>
            <p:cNvSpPr txBox="1"/>
            <p:nvPr/>
          </p:nvSpPr>
          <p:spPr>
            <a:xfrm>
              <a:off x="81504" y="38100"/>
              <a:ext cx="706367" cy="698500"/>
            </a:xfrm>
            <a:prstGeom prst="rect">
              <a:avLst/>
            </a:prstGeom>
            <a:noFill/>
            <a:ln>
              <a:noFill/>
            </a:ln>
          </p:spPr>
          <p:txBody>
            <a:bodyPr anchorCtr="0" anchor="ctr" bIns="62550" lIns="62550" spcFirstLastPara="1" rIns="62550" wrap="square" tIns="6255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21" name="Google Shape;221;p6"/>
          <p:cNvSpPr txBox="1"/>
          <p:nvPr/>
        </p:nvSpPr>
        <p:spPr>
          <a:xfrm>
            <a:off x="1524000" y="2105959"/>
            <a:ext cx="6175357" cy="415819"/>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lang="vi-VN" sz="2499">
                <a:solidFill>
                  <a:srgbClr val="ECAA2A"/>
                </a:solidFill>
                <a:latin typeface="Montserrat"/>
                <a:ea typeface="Montserrat"/>
                <a:cs typeface="Montserrat"/>
                <a:sym typeface="Montserrat"/>
              </a:rPr>
              <a:t>NGÀY 1, NGÀY 2 (05/10 - 06/10/2026)</a:t>
            </a:r>
            <a:endParaRPr/>
          </a:p>
        </p:txBody>
      </p:sp>
      <p:sp>
        <p:nvSpPr>
          <p:cNvPr id="222" name="Google Shape;222;p6"/>
          <p:cNvSpPr txBox="1"/>
          <p:nvPr/>
        </p:nvSpPr>
        <p:spPr>
          <a:xfrm>
            <a:off x="1329362" y="2686071"/>
            <a:ext cx="7773097" cy="1050800"/>
          </a:xfrm>
          <a:prstGeom prst="rect">
            <a:avLst/>
          </a:prstGeom>
          <a:noFill/>
          <a:ln>
            <a:noFill/>
          </a:ln>
        </p:spPr>
        <p:txBody>
          <a:bodyPr anchorCtr="0" anchor="t" bIns="0" lIns="0" spcFirstLastPara="1" rIns="0" wrap="square" tIns="0">
            <a:spAutoFit/>
          </a:bodyPr>
          <a:lstStyle/>
          <a:p>
            <a:pPr indent="-215898" lvl="1" marL="4317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Các đại biểu từ khắp nơi đến Lisbon</a:t>
            </a:r>
            <a:endParaRPr b="0" i="0" sz="1999" u="none" cap="none" strike="noStrike">
              <a:solidFill>
                <a:srgbClr val="FFE9C5"/>
              </a:solidFill>
              <a:latin typeface="Montserrat"/>
              <a:ea typeface="Montserrat"/>
              <a:cs typeface="Montserrat"/>
              <a:sym typeface="Montserrat"/>
            </a:endParaRPr>
          </a:p>
          <a:p>
            <a:pPr indent="-215898" lvl="1" marL="4317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Tham quan Lisbon và Guarda</a:t>
            </a:r>
            <a:endParaRPr/>
          </a:p>
          <a:p>
            <a:pPr indent="-215898" lvl="1" marL="4317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Hội đồng Tp Guarda đón tiếp chính thức các phái đoàn</a:t>
            </a:r>
            <a:endParaRPr b="0" i="0" sz="1999" u="none" cap="none" strike="noStrike">
              <a:solidFill>
                <a:srgbClr val="FFE9C5"/>
              </a:solidFill>
              <a:latin typeface="Montserrat"/>
              <a:ea typeface="Montserrat"/>
              <a:cs typeface="Montserrat"/>
              <a:sym typeface="Montserrat"/>
            </a:endParaRPr>
          </a:p>
        </p:txBody>
      </p:sp>
      <p:sp>
        <p:nvSpPr>
          <p:cNvPr id="223" name="Google Shape;223;p6"/>
          <p:cNvSpPr txBox="1"/>
          <p:nvPr/>
        </p:nvSpPr>
        <p:spPr>
          <a:xfrm>
            <a:off x="1552392" y="4510948"/>
            <a:ext cx="4228478" cy="415819"/>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lang="vi-VN" sz="2499">
                <a:solidFill>
                  <a:srgbClr val="ECAA2A"/>
                </a:solidFill>
                <a:latin typeface="Montserrat"/>
                <a:ea typeface="Montserrat"/>
                <a:cs typeface="Montserrat"/>
                <a:sym typeface="Montserrat"/>
              </a:rPr>
              <a:t>NGÀY 3 (07/10 /2026)</a:t>
            </a:r>
            <a:endParaRPr/>
          </a:p>
        </p:txBody>
      </p:sp>
      <p:sp>
        <p:nvSpPr>
          <p:cNvPr id="224" name="Google Shape;224;p6"/>
          <p:cNvSpPr txBox="1"/>
          <p:nvPr/>
        </p:nvSpPr>
        <p:spPr>
          <a:xfrm>
            <a:off x="9832501" y="2490135"/>
            <a:ext cx="7075531" cy="4282454"/>
          </a:xfrm>
          <a:prstGeom prst="rect">
            <a:avLst/>
          </a:prstGeom>
          <a:noFill/>
          <a:ln>
            <a:noFill/>
          </a:ln>
        </p:spPr>
        <p:txBody>
          <a:bodyPr anchorCtr="0" anchor="t" bIns="0" lIns="0" spcFirstLastPara="1" rIns="0" wrap="square" tIns="0">
            <a:spAutoFit/>
          </a:bodyPr>
          <a:lstStyle/>
          <a:p>
            <a:pPr indent="-215900" lvl="1" marL="431801" marR="0" rtl="0" algn="just">
              <a:lnSpc>
                <a:spcPct val="140000"/>
              </a:lnSpc>
              <a:spcBef>
                <a:spcPts val="0"/>
              </a:spcBef>
              <a:spcAft>
                <a:spcPts val="0"/>
              </a:spcAft>
              <a:buClr>
                <a:srgbClr val="FFE9C5"/>
              </a:buClr>
              <a:buSzPts val="2000"/>
              <a:buFont typeface="Arial"/>
              <a:buChar char="•"/>
            </a:pPr>
            <a:r>
              <a:rPr b="1" i="0" lang="vi-VN" sz="2000" u="none" cap="none" strike="noStrike">
                <a:solidFill>
                  <a:srgbClr val="FFE9C5"/>
                </a:solidFill>
                <a:latin typeface="Montserrat"/>
                <a:ea typeface="Montserrat"/>
                <a:cs typeface="Montserrat"/>
                <a:sym typeface="Montserrat"/>
              </a:rPr>
              <a:t>Sáng: </a:t>
            </a:r>
            <a:r>
              <a:rPr b="0" i="0" lang="vi-VN" sz="2000" u="none" cap="none" strike="noStrike">
                <a:solidFill>
                  <a:srgbClr val="FFE9C5"/>
                </a:solidFill>
                <a:latin typeface="Montserrat"/>
                <a:ea typeface="Montserrat"/>
                <a:cs typeface="Montserrat"/>
                <a:sym typeface="Montserrat"/>
              </a:rPr>
              <a:t>Không gian quảng bá và kết nối đối tác doanh nghiệp</a:t>
            </a:r>
            <a:endParaRPr b="0" i="0" sz="2000" u="none" cap="none" strike="noStrike">
              <a:solidFill>
                <a:srgbClr val="FFE9C5"/>
              </a:solidFill>
              <a:latin typeface="Montserrat"/>
              <a:ea typeface="Montserrat"/>
              <a:cs typeface="Montserrat"/>
              <a:sym typeface="Montserrat"/>
            </a:endParaRPr>
          </a:p>
          <a:p>
            <a:pPr indent="-88900" lvl="1" marL="431801" marR="0" rtl="0" algn="just">
              <a:lnSpc>
                <a:spcPct val="140000"/>
              </a:lnSpc>
              <a:spcBef>
                <a:spcPts val="0"/>
              </a:spcBef>
              <a:spcAft>
                <a:spcPts val="0"/>
              </a:spcAft>
              <a:buClr>
                <a:schemeClr val="dk1"/>
              </a:buClr>
              <a:buSzPts val="2000"/>
              <a:buFont typeface="Arial"/>
              <a:buNone/>
            </a:pPr>
            <a:r>
              <a:t/>
            </a:r>
            <a:endParaRPr b="0" i="0" sz="2000" u="none" cap="none" strike="noStrike">
              <a:solidFill>
                <a:srgbClr val="FFE9C5"/>
              </a:solidFill>
              <a:latin typeface="Montserrat"/>
              <a:ea typeface="Montserrat"/>
              <a:cs typeface="Montserrat"/>
              <a:sym typeface="Montserrat"/>
            </a:endParaRPr>
          </a:p>
          <a:p>
            <a:pPr indent="-215899" lvl="1" marL="431799" marR="0" rtl="0" algn="l">
              <a:lnSpc>
                <a:spcPct val="140020"/>
              </a:lnSpc>
              <a:spcBef>
                <a:spcPts val="0"/>
              </a:spcBef>
              <a:spcAft>
                <a:spcPts val="0"/>
              </a:spcAft>
              <a:buClr>
                <a:srgbClr val="FFE9C5"/>
              </a:buClr>
              <a:buSzPts val="1999"/>
              <a:buFont typeface="Arial"/>
              <a:buChar char="•"/>
            </a:pPr>
            <a:r>
              <a:rPr b="1" i="0" lang="vi-VN" sz="1999" u="none" cap="none" strike="noStrike">
                <a:solidFill>
                  <a:srgbClr val="FFE9C5"/>
                </a:solidFill>
                <a:latin typeface="Montserrat"/>
                <a:ea typeface="Montserrat"/>
                <a:cs typeface="Montserrat"/>
                <a:sym typeface="Montserrat"/>
              </a:rPr>
              <a:t>Tối: Lễ kỷ niệm Guarda 2026 &amp; Bế mạc</a:t>
            </a:r>
            <a:endParaRPr/>
          </a:p>
          <a:p>
            <a:pPr indent="-215899" lvl="1" marL="431799" marR="0" rtl="0" algn="just">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Trình diễn Múa Lân cầu chúc thịnh vượng</a:t>
            </a:r>
            <a:endParaRPr/>
          </a:p>
          <a:p>
            <a:pPr indent="-215899" lvl="1" marL="431799" marR="0" rtl="0" algn="just">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Trình diễn áo dài Việt Nam</a:t>
            </a:r>
            <a:endParaRPr/>
          </a:p>
          <a:p>
            <a:pPr indent="-215899" lvl="1" marL="431799" marR="0" rtl="0" algn="just">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Biểu diễn võ thuật Vovinam-Việt Võ Đạo</a:t>
            </a:r>
            <a:endParaRPr/>
          </a:p>
          <a:p>
            <a:pPr indent="-215899" lvl="1" marL="431799" marR="0" rtl="0" algn="just">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Biểu diễn nhạc cụ truyền thống Việt Nam/Bồ Đào Nha</a:t>
            </a:r>
            <a:endParaRPr b="0" i="0" sz="1999" u="none" cap="none" strike="noStrike">
              <a:solidFill>
                <a:srgbClr val="FFE9C5"/>
              </a:solidFill>
              <a:latin typeface="Montserrat"/>
              <a:ea typeface="Montserrat"/>
              <a:cs typeface="Montserrat"/>
              <a:sym typeface="Montserrat"/>
            </a:endParaRPr>
          </a:p>
          <a:p>
            <a:pPr indent="-215899" lvl="1" marL="431799" marR="0" rtl="0" algn="just">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Các tiết mục nghệ thuật đặc sắc của hai quốc gia Việt Nam và Bồ Đào Nha</a:t>
            </a:r>
            <a:endParaRPr/>
          </a:p>
          <a:p>
            <a:pPr indent="0" lvl="0" marL="0" marR="0" rtl="0" algn="ctr">
              <a:lnSpc>
                <a:spcPct val="140020"/>
              </a:lnSpc>
              <a:spcBef>
                <a:spcPts val="0"/>
              </a:spcBef>
              <a:spcAft>
                <a:spcPts val="0"/>
              </a:spcAft>
              <a:buNone/>
            </a:pPr>
            <a:r>
              <a:t/>
            </a:r>
            <a:endParaRPr sz="1999">
              <a:solidFill>
                <a:srgbClr val="FFE9C5"/>
              </a:solidFill>
              <a:latin typeface="Montserrat"/>
              <a:ea typeface="Montserrat"/>
              <a:cs typeface="Montserrat"/>
              <a:sym typeface="Montserrat"/>
            </a:endParaRPr>
          </a:p>
        </p:txBody>
      </p:sp>
      <p:sp>
        <p:nvSpPr>
          <p:cNvPr id="225" name="Google Shape;225;p6"/>
          <p:cNvSpPr txBox="1"/>
          <p:nvPr/>
        </p:nvSpPr>
        <p:spPr>
          <a:xfrm>
            <a:off x="10058400" y="2046688"/>
            <a:ext cx="4114799" cy="415819"/>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lang="vi-VN" sz="2499">
                <a:solidFill>
                  <a:srgbClr val="ECAA2A"/>
                </a:solidFill>
                <a:latin typeface="Montserrat"/>
                <a:ea typeface="Montserrat"/>
                <a:cs typeface="Montserrat"/>
                <a:sym typeface="Montserrat"/>
              </a:rPr>
              <a:t>NGÀY 4 (08/10 /2026)</a:t>
            </a:r>
            <a:endParaRPr/>
          </a:p>
        </p:txBody>
      </p:sp>
      <p:sp>
        <p:nvSpPr>
          <p:cNvPr id="226" name="Google Shape;226;p6"/>
          <p:cNvSpPr txBox="1"/>
          <p:nvPr/>
        </p:nvSpPr>
        <p:spPr>
          <a:xfrm>
            <a:off x="10058400" y="6790752"/>
            <a:ext cx="6686550" cy="434991"/>
          </a:xfrm>
          <a:prstGeom prst="rect">
            <a:avLst/>
          </a:prstGeom>
          <a:noFill/>
          <a:ln>
            <a:noFill/>
          </a:ln>
        </p:spPr>
        <p:txBody>
          <a:bodyPr anchorCtr="0" anchor="t" bIns="0" lIns="0" spcFirstLastPara="1" rIns="0" wrap="square" tIns="0">
            <a:spAutoFit/>
          </a:bodyPr>
          <a:lstStyle/>
          <a:p>
            <a:pPr indent="0" lvl="0" marL="0" marR="0" rtl="0" algn="l">
              <a:lnSpc>
                <a:spcPct val="129964"/>
              </a:lnSpc>
              <a:spcBef>
                <a:spcPts val="0"/>
              </a:spcBef>
              <a:spcAft>
                <a:spcPts val="0"/>
              </a:spcAft>
              <a:buNone/>
            </a:pPr>
            <a:r>
              <a:rPr b="1" lang="vi-VN" sz="2599">
                <a:solidFill>
                  <a:srgbClr val="ECAA2A"/>
                </a:solidFill>
                <a:latin typeface="Montserrat"/>
                <a:ea typeface="Montserrat"/>
                <a:cs typeface="Montserrat"/>
                <a:sym typeface="Montserrat"/>
              </a:rPr>
              <a:t>NGÀY 5, 6 (09/10 – 10/10</a:t>
            </a:r>
            <a:r>
              <a:rPr b="1" lang="vi-VN" sz="2800">
                <a:solidFill>
                  <a:srgbClr val="ECAA2A"/>
                </a:solidFill>
                <a:latin typeface="Montserrat"/>
                <a:ea typeface="Montserrat"/>
                <a:cs typeface="Montserrat"/>
                <a:sym typeface="Montserrat"/>
              </a:rPr>
              <a:t> /2026</a:t>
            </a:r>
            <a:r>
              <a:rPr b="1" lang="vi-VN" sz="2599">
                <a:solidFill>
                  <a:srgbClr val="ECAA2A"/>
                </a:solidFill>
                <a:latin typeface="Montserrat"/>
                <a:ea typeface="Montserrat"/>
                <a:cs typeface="Montserrat"/>
                <a:sym typeface="Montserrat"/>
              </a:rPr>
              <a:t>)</a:t>
            </a:r>
            <a:endParaRPr/>
          </a:p>
        </p:txBody>
      </p:sp>
      <p:sp>
        <p:nvSpPr>
          <p:cNvPr id="227" name="Google Shape;227;p6"/>
          <p:cNvSpPr txBox="1"/>
          <p:nvPr/>
        </p:nvSpPr>
        <p:spPr>
          <a:xfrm>
            <a:off x="9832501" y="7441524"/>
            <a:ext cx="6958695" cy="691728"/>
          </a:xfrm>
          <a:prstGeom prst="rect">
            <a:avLst/>
          </a:prstGeom>
          <a:noFill/>
          <a:ln>
            <a:noFill/>
          </a:ln>
        </p:spPr>
        <p:txBody>
          <a:bodyPr anchorCtr="0" anchor="t" bIns="0" lIns="0" spcFirstLastPara="1" rIns="0" wrap="square" tIns="0">
            <a:spAutoFit/>
          </a:bodyPr>
          <a:lstStyle/>
          <a:p>
            <a:pPr indent="-215899" lvl="1" marL="431799" marR="0" rtl="0" algn="just">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Trải nghiệm văn hóa - du lịch tại Lisbon hoặc Porto</a:t>
            </a:r>
            <a:endParaRPr b="0" i="0" sz="1999" u="none" cap="none" strike="noStrike">
              <a:solidFill>
                <a:srgbClr val="FFE9C5"/>
              </a:solidFill>
              <a:latin typeface="Montserrat"/>
              <a:ea typeface="Montserrat"/>
              <a:cs typeface="Montserrat"/>
              <a:sym typeface="Montserrat"/>
            </a:endParaRPr>
          </a:p>
          <a:p>
            <a:pPr indent="-215899" lvl="1" marL="431799" marR="0" rtl="0" algn="just">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Kết thúc dự án</a:t>
            </a:r>
            <a:endParaRPr/>
          </a:p>
        </p:txBody>
      </p:sp>
      <p:sp>
        <p:nvSpPr>
          <p:cNvPr id="228" name="Google Shape;228;p6"/>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6</a:t>
            </a:r>
            <a:endParaRPr/>
          </a:p>
        </p:txBody>
      </p:sp>
      <p:sp>
        <p:nvSpPr>
          <p:cNvPr id="229" name="Google Shape;229;p6"/>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230" name="Google Shape;230;p6"/>
          <p:cNvSpPr txBox="1"/>
          <p:nvPr/>
        </p:nvSpPr>
        <p:spPr>
          <a:xfrm>
            <a:off x="1329362" y="5224828"/>
            <a:ext cx="7648386" cy="2846164"/>
          </a:xfrm>
          <a:prstGeom prst="rect">
            <a:avLst/>
          </a:prstGeom>
          <a:noFill/>
          <a:ln>
            <a:noFill/>
          </a:ln>
        </p:spPr>
        <p:txBody>
          <a:bodyPr anchorCtr="0" anchor="t" bIns="0" lIns="0" spcFirstLastPara="1" rIns="0" wrap="square" tIns="0">
            <a:spAutoFit/>
          </a:bodyPr>
          <a:lstStyle/>
          <a:p>
            <a:pPr indent="-215900" lvl="1" marL="431801" marR="0" rtl="0" algn="just">
              <a:lnSpc>
                <a:spcPct val="140000"/>
              </a:lnSpc>
              <a:spcBef>
                <a:spcPts val="0"/>
              </a:spcBef>
              <a:spcAft>
                <a:spcPts val="0"/>
              </a:spcAft>
              <a:buClr>
                <a:srgbClr val="FFE9C5"/>
              </a:buClr>
              <a:buSzPts val="2000"/>
              <a:buFont typeface="Arial"/>
              <a:buChar char="•"/>
            </a:pPr>
            <a:r>
              <a:rPr b="1" i="0" lang="vi-VN" sz="2000" u="none" cap="none" strike="noStrike">
                <a:solidFill>
                  <a:srgbClr val="FFE9C5"/>
                </a:solidFill>
                <a:latin typeface="Montserrat"/>
                <a:ea typeface="Montserrat"/>
                <a:cs typeface="Montserrat"/>
                <a:sym typeface="Montserrat"/>
              </a:rPr>
              <a:t>Sáng: </a:t>
            </a:r>
            <a:r>
              <a:rPr b="0" i="0" lang="vi-VN" sz="2000" u="none" cap="none" strike="noStrike">
                <a:solidFill>
                  <a:srgbClr val="FFE9C5"/>
                </a:solidFill>
                <a:latin typeface="Montserrat"/>
                <a:ea typeface="Montserrat"/>
                <a:cs typeface="Montserrat"/>
                <a:sym typeface="Montserrat"/>
              </a:rPr>
              <a:t>Không gian quảng bá và kết nối đối tác doanh nghiệp</a:t>
            </a:r>
            <a:endParaRPr b="0" i="0" sz="2000" u="none" cap="none" strike="noStrike">
              <a:solidFill>
                <a:srgbClr val="FFE9C5"/>
              </a:solidFill>
              <a:latin typeface="Montserrat"/>
              <a:ea typeface="Montserrat"/>
              <a:cs typeface="Montserrat"/>
              <a:sym typeface="Montserrat"/>
            </a:endParaRPr>
          </a:p>
          <a:p>
            <a:pPr indent="-215900" lvl="1" marL="431801" marR="0" rtl="0" algn="just">
              <a:lnSpc>
                <a:spcPct val="140000"/>
              </a:lnSpc>
              <a:spcBef>
                <a:spcPts val="0"/>
              </a:spcBef>
              <a:spcAft>
                <a:spcPts val="0"/>
              </a:spcAft>
              <a:buClr>
                <a:srgbClr val="FFE9C5"/>
              </a:buClr>
              <a:buSzPts val="2000"/>
              <a:buFont typeface="Arial"/>
              <a:buChar char="•"/>
            </a:pPr>
            <a:r>
              <a:rPr b="1" i="0" lang="vi-VN" sz="2000" u="none" cap="none" strike="noStrike">
                <a:solidFill>
                  <a:srgbClr val="FFE9C5"/>
                </a:solidFill>
                <a:latin typeface="Montserrat"/>
                <a:ea typeface="Montserrat"/>
                <a:cs typeface="Montserrat"/>
                <a:sym typeface="Montserrat"/>
              </a:rPr>
              <a:t>Tối: Lễ khai mạc chính thức </a:t>
            </a:r>
            <a:endParaRPr/>
          </a:p>
          <a:p>
            <a:pPr indent="-215900" lvl="1" marL="431801" marR="0" rtl="0" algn="just">
              <a:lnSpc>
                <a:spcPct val="140000"/>
              </a:lnSpc>
              <a:spcBef>
                <a:spcPts val="0"/>
              </a:spcBef>
              <a:spcAft>
                <a:spcPts val="0"/>
              </a:spcAft>
              <a:buClr>
                <a:srgbClr val="FFE9C5"/>
              </a:buClr>
              <a:buSzPts val="2000"/>
              <a:buFont typeface="Arial"/>
              <a:buChar char="•"/>
            </a:pPr>
            <a:r>
              <a:rPr b="0" i="0" lang="vi-VN" sz="2000" u="none" cap="none" strike="noStrike">
                <a:solidFill>
                  <a:srgbClr val="FFE9C5"/>
                </a:solidFill>
                <a:latin typeface="Montserrat"/>
                <a:ea typeface="Montserrat"/>
                <a:cs typeface="Montserrat"/>
                <a:sym typeface="Montserrat"/>
              </a:rPr>
              <a:t>Phát biểu khai mạc của Ban Tổ Chức, đại diện hai nước Bồ Đào Nha và Việt Nam, Đối tác VIP</a:t>
            </a:r>
            <a:endParaRPr/>
          </a:p>
          <a:p>
            <a:pPr indent="-215900" lvl="1" marL="431801" marR="0" rtl="0" algn="just">
              <a:lnSpc>
                <a:spcPct val="140000"/>
              </a:lnSpc>
              <a:spcBef>
                <a:spcPts val="0"/>
              </a:spcBef>
              <a:spcAft>
                <a:spcPts val="0"/>
              </a:spcAft>
              <a:buClr>
                <a:srgbClr val="FFE9C5"/>
              </a:buClr>
              <a:buSzPts val="2000"/>
              <a:buFont typeface="Arial"/>
              <a:buChar char="•"/>
            </a:pPr>
            <a:r>
              <a:rPr b="0" i="0" lang="vi-VN" sz="2000" u="none" cap="none" strike="noStrike">
                <a:solidFill>
                  <a:srgbClr val="FFE9C5"/>
                </a:solidFill>
                <a:latin typeface="Montserrat"/>
                <a:ea typeface="Montserrat"/>
                <a:cs typeface="Montserrat"/>
                <a:sym typeface="Montserrat"/>
              </a:rPr>
              <a:t>Trình chiếu video, hình ảnh về Giáo sĩ Francisco de Pina</a:t>
            </a:r>
            <a:endParaRPr b="0" i="0" sz="2000" u="none" cap="none" strike="noStrike">
              <a:solidFill>
                <a:srgbClr val="FFE9C5"/>
              </a:solidFill>
              <a:latin typeface="Montserrat"/>
              <a:ea typeface="Montserrat"/>
              <a:cs typeface="Montserrat"/>
              <a:sym typeface="Montserrat"/>
            </a:endParaRPr>
          </a:p>
          <a:p>
            <a:pPr indent="-215900" lvl="1" marL="431801" marR="0" rtl="0" algn="just">
              <a:lnSpc>
                <a:spcPct val="140000"/>
              </a:lnSpc>
              <a:spcBef>
                <a:spcPts val="0"/>
              </a:spcBef>
              <a:spcAft>
                <a:spcPts val="0"/>
              </a:spcAft>
              <a:buClr>
                <a:srgbClr val="FFE9C5"/>
              </a:buClr>
              <a:buSzPts val="2000"/>
              <a:buFont typeface="Arial"/>
              <a:buChar char="•"/>
            </a:pPr>
            <a:r>
              <a:rPr b="0" i="0" lang="vi-VN" sz="2000" u="none" cap="none" strike="noStrike">
                <a:solidFill>
                  <a:srgbClr val="FFE9C5"/>
                </a:solidFill>
                <a:latin typeface="Montserrat"/>
                <a:ea typeface="Montserrat"/>
                <a:cs typeface="Montserrat"/>
                <a:sym typeface="Montserrat"/>
              </a:rPr>
              <a:t>Tọa đàm : “Di sản chữ Quốc ngữ và hành trình giao lưu văn hóa Việt Nam - châu Âu”.</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234" name="Shape 234"/>
        <p:cNvGrpSpPr/>
        <p:nvPr/>
      </p:nvGrpSpPr>
      <p:grpSpPr>
        <a:xfrm>
          <a:off x="0" y="0"/>
          <a:ext cx="0" cy="0"/>
          <a:chOff x="0" y="0"/>
          <a:chExt cx="0" cy="0"/>
        </a:xfrm>
      </p:grpSpPr>
      <p:cxnSp>
        <p:nvCxnSpPr>
          <p:cNvPr id="235" name="Google Shape;235;p7"/>
          <p:cNvCxnSpPr/>
          <p:nvPr/>
        </p:nvCxnSpPr>
        <p:spPr>
          <a:xfrm rot="10800000">
            <a:off x="9382002" y="2161074"/>
            <a:ext cx="0" cy="5676355"/>
          </a:xfrm>
          <a:prstGeom prst="straightConnector1">
            <a:avLst/>
          </a:prstGeom>
          <a:noFill/>
          <a:ln cap="flat" cmpd="sng" w="9525">
            <a:solidFill>
              <a:srgbClr val="F0E4BA"/>
            </a:solidFill>
            <a:prstDash val="solid"/>
            <a:round/>
            <a:headEnd len="sm" w="sm" type="none"/>
            <a:tailEnd len="sm" w="sm" type="none"/>
          </a:ln>
        </p:spPr>
      </p:cxnSp>
      <p:sp>
        <p:nvSpPr>
          <p:cNvPr id="236" name="Google Shape;236;p7"/>
          <p:cNvSpPr/>
          <p:nvPr/>
        </p:nvSpPr>
        <p:spPr>
          <a:xfrm>
            <a:off x="0" y="-573779"/>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37" name="Google Shape;237;p7"/>
          <p:cNvGrpSpPr/>
          <p:nvPr/>
        </p:nvGrpSpPr>
        <p:grpSpPr>
          <a:xfrm>
            <a:off x="15201900" y="-188177"/>
            <a:ext cx="3086100" cy="10431661"/>
            <a:chOff x="0" y="-38100"/>
            <a:chExt cx="812800" cy="2747433"/>
          </a:xfrm>
        </p:grpSpPr>
        <p:sp>
          <p:nvSpPr>
            <p:cNvPr id="238" name="Google Shape;238;p7"/>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9" name="Google Shape;239;p7"/>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40" name="Google Shape;240;p7"/>
          <p:cNvGrpSpPr/>
          <p:nvPr/>
        </p:nvGrpSpPr>
        <p:grpSpPr>
          <a:xfrm>
            <a:off x="-212497" y="915753"/>
            <a:ext cx="18288000" cy="10388149"/>
            <a:chOff x="0" y="-38100"/>
            <a:chExt cx="4816593" cy="2735973"/>
          </a:xfrm>
        </p:grpSpPr>
        <p:sp>
          <p:nvSpPr>
            <p:cNvPr id="241" name="Google Shape;241;p7"/>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2" name="Google Shape;242;p7"/>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43" name="Google Shape;243;p7"/>
          <p:cNvGrpSpPr/>
          <p:nvPr/>
        </p:nvGrpSpPr>
        <p:grpSpPr>
          <a:xfrm>
            <a:off x="-1379968" y="-144661"/>
            <a:ext cx="3086100" cy="10431661"/>
            <a:chOff x="0" y="-38100"/>
            <a:chExt cx="812800" cy="2747433"/>
          </a:xfrm>
        </p:grpSpPr>
        <p:sp>
          <p:nvSpPr>
            <p:cNvPr id="244" name="Google Shape;244;p7"/>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5" name="Google Shape;245;p7"/>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46" name="Google Shape;246;p7"/>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247" name="Google Shape;247;p7"/>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cxnSp>
        <p:nvCxnSpPr>
          <p:cNvPr id="248" name="Google Shape;248;p7"/>
          <p:cNvCxnSpPr/>
          <p:nvPr/>
        </p:nvCxnSpPr>
        <p:spPr>
          <a:xfrm flipH="1" rot="10800000">
            <a:off x="-725428" y="8702521"/>
            <a:ext cx="19738857" cy="27031"/>
          </a:xfrm>
          <a:prstGeom prst="straightConnector1">
            <a:avLst/>
          </a:prstGeom>
          <a:noFill/>
          <a:ln cap="flat" cmpd="sng" w="19050">
            <a:solidFill>
              <a:srgbClr val="C8A365"/>
            </a:solidFill>
            <a:prstDash val="solid"/>
            <a:round/>
            <a:headEnd len="sm" w="sm" type="none"/>
            <a:tailEnd len="sm" w="sm" type="none"/>
          </a:ln>
        </p:spPr>
      </p:cxnSp>
      <p:sp>
        <p:nvSpPr>
          <p:cNvPr id="249" name="Google Shape;249;p7"/>
          <p:cNvSpPr txBox="1"/>
          <p:nvPr/>
        </p:nvSpPr>
        <p:spPr>
          <a:xfrm>
            <a:off x="3028553" y="190622"/>
            <a:ext cx="12230895" cy="1015471"/>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HOẠT ĐỘNG THEN CHỐT</a:t>
            </a:r>
            <a:endParaRPr sz="6500">
              <a:solidFill>
                <a:srgbClr val="C8A365"/>
              </a:solidFill>
              <a:latin typeface="Playfair Display"/>
              <a:ea typeface="Playfair Display"/>
              <a:cs typeface="Playfair Display"/>
              <a:sym typeface="Playfair Display"/>
            </a:endParaRPr>
          </a:p>
        </p:txBody>
      </p:sp>
      <p:cxnSp>
        <p:nvCxnSpPr>
          <p:cNvPr id="250" name="Google Shape;250;p7"/>
          <p:cNvCxnSpPr/>
          <p:nvPr/>
        </p:nvCxnSpPr>
        <p:spPr>
          <a:xfrm rot="10800000">
            <a:off x="930143" y="2492766"/>
            <a:ext cx="0" cy="5676355"/>
          </a:xfrm>
          <a:prstGeom prst="straightConnector1">
            <a:avLst/>
          </a:prstGeom>
          <a:noFill/>
          <a:ln cap="flat" cmpd="sng" w="9525">
            <a:solidFill>
              <a:srgbClr val="F0E4BA"/>
            </a:solidFill>
            <a:prstDash val="solid"/>
            <a:round/>
            <a:headEnd len="sm" w="sm" type="none"/>
            <a:tailEnd len="sm" w="sm" type="none"/>
          </a:ln>
        </p:spPr>
      </p:cxnSp>
      <p:grpSp>
        <p:nvGrpSpPr>
          <p:cNvPr id="251" name="Google Shape;251;p7"/>
          <p:cNvGrpSpPr/>
          <p:nvPr/>
        </p:nvGrpSpPr>
        <p:grpSpPr>
          <a:xfrm rot="-2880414">
            <a:off x="5154684" y="10003117"/>
            <a:ext cx="348384" cy="325713"/>
            <a:chOff x="0" y="0"/>
            <a:chExt cx="869375" cy="812800"/>
          </a:xfrm>
        </p:grpSpPr>
        <p:sp>
          <p:nvSpPr>
            <p:cNvPr id="252" name="Google Shape;252;p7"/>
            <p:cNvSpPr/>
            <p:nvPr/>
          </p:nvSpPr>
          <p:spPr>
            <a:xfrm>
              <a:off x="0" y="0"/>
              <a:ext cx="869375" cy="812800"/>
            </a:xfrm>
            <a:custGeom>
              <a:rect b="b" l="l" r="r" t="t"/>
              <a:pathLst>
                <a:path extrusionOk="0" h="812800" w="869375">
                  <a:moveTo>
                    <a:pt x="434687" y="0"/>
                  </a:moveTo>
                  <a:cubicBezTo>
                    <a:pt x="194616" y="0"/>
                    <a:pt x="0" y="181951"/>
                    <a:pt x="0" y="406400"/>
                  </a:cubicBezTo>
                  <a:cubicBezTo>
                    <a:pt x="0" y="630849"/>
                    <a:pt x="194616" y="812800"/>
                    <a:pt x="434687" y="812800"/>
                  </a:cubicBezTo>
                  <a:cubicBezTo>
                    <a:pt x="674759" y="812800"/>
                    <a:pt x="869375" y="630849"/>
                    <a:pt x="869375" y="406400"/>
                  </a:cubicBezTo>
                  <a:cubicBezTo>
                    <a:pt x="869375" y="181951"/>
                    <a:pt x="674759" y="0"/>
                    <a:pt x="434687"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3" name="Google Shape;253;p7"/>
            <p:cNvSpPr txBox="1"/>
            <p:nvPr/>
          </p:nvSpPr>
          <p:spPr>
            <a:xfrm>
              <a:off x="81504" y="38100"/>
              <a:ext cx="706367" cy="698500"/>
            </a:xfrm>
            <a:prstGeom prst="rect">
              <a:avLst/>
            </a:prstGeom>
            <a:noFill/>
            <a:ln>
              <a:noFill/>
            </a:ln>
          </p:spPr>
          <p:txBody>
            <a:bodyPr anchorCtr="0" anchor="ctr" bIns="62550" lIns="62550" spcFirstLastPara="1" rIns="62550" wrap="square" tIns="6255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54" name="Google Shape;254;p7"/>
          <p:cNvGrpSpPr/>
          <p:nvPr/>
        </p:nvGrpSpPr>
        <p:grpSpPr>
          <a:xfrm rot="-2880414">
            <a:off x="755641" y="2160487"/>
            <a:ext cx="349003" cy="326291"/>
            <a:chOff x="0" y="0"/>
            <a:chExt cx="869375" cy="812800"/>
          </a:xfrm>
        </p:grpSpPr>
        <p:sp>
          <p:nvSpPr>
            <p:cNvPr id="255" name="Google Shape;255;p7"/>
            <p:cNvSpPr/>
            <p:nvPr/>
          </p:nvSpPr>
          <p:spPr>
            <a:xfrm>
              <a:off x="0" y="0"/>
              <a:ext cx="869375" cy="812800"/>
            </a:xfrm>
            <a:custGeom>
              <a:rect b="b" l="l" r="r" t="t"/>
              <a:pathLst>
                <a:path extrusionOk="0" h="812800" w="869375">
                  <a:moveTo>
                    <a:pt x="434687" y="0"/>
                  </a:moveTo>
                  <a:cubicBezTo>
                    <a:pt x="194616" y="0"/>
                    <a:pt x="0" y="181951"/>
                    <a:pt x="0" y="406400"/>
                  </a:cubicBezTo>
                  <a:cubicBezTo>
                    <a:pt x="0" y="630849"/>
                    <a:pt x="194616" y="812800"/>
                    <a:pt x="434687" y="812800"/>
                  </a:cubicBezTo>
                  <a:cubicBezTo>
                    <a:pt x="674759" y="812800"/>
                    <a:pt x="869375" y="630849"/>
                    <a:pt x="869375" y="406400"/>
                  </a:cubicBezTo>
                  <a:cubicBezTo>
                    <a:pt x="869375" y="181951"/>
                    <a:pt x="674759" y="0"/>
                    <a:pt x="434687"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6" name="Google Shape;256;p7"/>
            <p:cNvSpPr txBox="1"/>
            <p:nvPr/>
          </p:nvSpPr>
          <p:spPr>
            <a:xfrm>
              <a:off x="81504" y="38100"/>
              <a:ext cx="706367" cy="698500"/>
            </a:xfrm>
            <a:prstGeom prst="rect">
              <a:avLst/>
            </a:prstGeom>
            <a:noFill/>
            <a:ln>
              <a:noFill/>
            </a:ln>
          </p:spPr>
          <p:txBody>
            <a:bodyPr anchorCtr="0" anchor="ctr" bIns="62550" lIns="62550" spcFirstLastPara="1" rIns="62550" wrap="square" tIns="6255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57" name="Google Shape;257;p7"/>
          <p:cNvGrpSpPr/>
          <p:nvPr/>
        </p:nvGrpSpPr>
        <p:grpSpPr>
          <a:xfrm rot="-2880414">
            <a:off x="9207501" y="2057448"/>
            <a:ext cx="349003" cy="326291"/>
            <a:chOff x="0" y="0"/>
            <a:chExt cx="869375" cy="812800"/>
          </a:xfrm>
        </p:grpSpPr>
        <p:sp>
          <p:nvSpPr>
            <p:cNvPr id="258" name="Google Shape;258;p7"/>
            <p:cNvSpPr/>
            <p:nvPr/>
          </p:nvSpPr>
          <p:spPr>
            <a:xfrm>
              <a:off x="0" y="0"/>
              <a:ext cx="869375" cy="812800"/>
            </a:xfrm>
            <a:custGeom>
              <a:rect b="b" l="l" r="r" t="t"/>
              <a:pathLst>
                <a:path extrusionOk="0" h="812800" w="869375">
                  <a:moveTo>
                    <a:pt x="434687" y="0"/>
                  </a:moveTo>
                  <a:cubicBezTo>
                    <a:pt x="194616" y="0"/>
                    <a:pt x="0" y="181951"/>
                    <a:pt x="0" y="406400"/>
                  </a:cubicBezTo>
                  <a:cubicBezTo>
                    <a:pt x="0" y="630849"/>
                    <a:pt x="194616" y="812800"/>
                    <a:pt x="434687" y="812800"/>
                  </a:cubicBezTo>
                  <a:cubicBezTo>
                    <a:pt x="674759" y="812800"/>
                    <a:pt x="869375" y="630849"/>
                    <a:pt x="869375" y="406400"/>
                  </a:cubicBezTo>
                  <a:cubicBezTo>
                    <a:pt x="869375" y="181951"/>
                    <a:pt x="674759" y="0"/>
                    <a:pt x="434687"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9" name="Google Shape;259;p7"/>
            <p:cNvSpPr txBox="1"/>
            <p:nvPr/>
          </p:nvSpPr>
          <p:spPr>
            <a:xfrm>
              <a:off x="81504" y="38100"/>
              <a:ext cx="706367" cy="698500"/>
            </a:xfrm>
            <a:prstGeom prst="rect">
              <a:avLst/>
            </a:prstGeom>
            <a:noFill/>
            <a:ln>
              <a:noFill/>
            </a:ln>
          </p:spPr>
          <p:txBody>
            <a:bodyPr anchorCtr="0" anchor="ctr" bIns="62550" lIns="62550" spcFirstLastPara="1" rIns="62550" wrap="square" tIns="6255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60" name="Google Shape;260;p7"/>
          <p:cNvGrpSpPr/>
          <p:nvPr/>
        </p:nvGrpSpPr>
        <p:grpSpPr>
          <a:xfrm rot="-2880414">
            <a:off x="735436" y="4188115"/>
            <a:ext cx="349003" cy="326291"/>
            <a:chOff x="0" y="0"/>
            <a:chExt cx="869375" cy="812800"/>
          </a:xfrm>
        </p:grpSpPr>
        <p:sp>
          <p:nvSpPr>
            <p:cNvPr id="261" name="Google Shape;261;p7"/>
            <p:cNvSpPr/>
            <p:nvPr/>
          </p:nvSpPr>
          <p:spPr>
            <a:xfrm>
              <a:off x="0" y="0"/>
              <a:ext cx="869375" cy="812800"/>
            </a:xfrm>
            <a:custGeom>
              <a:rect b="b" l="l" r="r" t="t"/>
              <a:pathLst>
                <a:path extrusionOk="0" h="812800" w="869375">
                  <a:moveTo>
                    <a:pt x="434687" y="0"/>
                  </a:moveTo>
                  <a:cubicBezTo>
                    <a:pt x="194616" y="0"/>
                    <a:pt x="0" y="181951"/>
                    <a:pt x="0" y="406400"/>
                  </a:cubicBezTo>
                  <a:cubicBezTo>
                    <a:pt x="0" y="630849"/>
                    <a:pt x="194616" y="812800"/>
                    <a:pt x="434687" y="812800"/>
                  </a:cubicBezTo>
                  <a:cubicBezTo>
                    <a:pt x="674759" y="812800"/>
                    <a:pt x="869375" y="630849"/>
                    <a:pt x="869375" y="406400"/>
                  </a:cubicBezTo>
                  <a:cubicBezTo>
                    <a:pt x="869375" y="181951"/>
                    <a:pt x="674759" y="0"/>
                    <a:pt x="434687"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2" name="Google Shape;262;p7"/>
            <p:cNvSpPr txBox="1"/>
            <p:nvPr/>
          </p:nvSpPr>
          <p:spPr>
            <a:xfrm>
              <a:off x="81504" y="38100"/>
              <a:ext cx="706367" cy="698500"/>
            </a:xfrm>
            <a:prstGeom prst="rect">
              <a:avLst/>
            </a:prstGeom>
            <a:noFill/>
            <a:ln>
              <a:noFill/>
            </a:ln>
          </p:spPr>
          <p:txBody>
            <a:bodyPr anchorCtr="0" anchor="ctr" bIns="62550" lIns="62550" spcFirstLastPara="1" rIns="62550" wrap="square" tIns="6255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63" name="Google Shape;263;p7"/>
          <p:cNvSpPr txBox="1"/>
          <p:nvPr/>
        </p:nvSpPr>
        <p:spPr>
          <a:xfrm>
            <a:off x="1524000" y="2105959"/>
            <a:ext cx="6175357" cy="415819"/>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lang="vi-VN" sz="2499">
                <a:solidFill>
                  <a:srgbClr val="ECAA2A"/>
                </a:solidFill>
                <a:latin typeface="Montserrat"/>
                <a:ea typeface="Montserrat"/>
                <a:cs typeface="Montserrat"/>
                <a:sym typeface="Montserrat"/>
              </a:rPr>
              <a:t>Hoạt động biểu tượng</a:t>
            </a:r>
            <a:endParaRPr/>
          </a:p>
        </p:txBody>
      </p:sp>
      <p:sp>
        <p:nvSpPr>
          <p:cNvPr id="264" name="Google Shape;264;p7"/>
          <p:cNvSpPr txBox="1"/>
          <p:nvPr/>
        </p:nvSpPr>
        <p:spPr>
          <a:xfrm>
            <a:off x="1329362" y="2686071"/>
            <a:ext cx="7602141" cy="1050800"/>
          </a:xfrm>
          <a:prstGeom prst="rect">
            <a:avLst/>
          </a:prstGeom>
          <a:noFill/>
          <a:ln>
            <a:noFill/>
          </a:ln>
        </p:spPr>
        <p:txBody>
          <a:bodyPr anchorCtr="0" anchor="t" bIns="0" lIns="0" spcFirstLastPara="1" rIns="0" wrap="square" tIns="0">
            <a:spAutoFit/>
          </a:bodyPr>
          <a:lstStyle/>
          <a:p>
            <a:pPr indent="-215898" lvl="1" marL="4317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Lễ tri ân Giáo sĩ Francisco de Pina</a:t>
            </a:r>
            <a:endParaRPr/>
          </a:p>
          <a:p>
            <a:pPr indent="-215898" lvl="1" marL="4317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Kiến nghị thành phố Guarda đặt tên đường hoặc công viên Francisco de Pina</a:t>
            </a:r>
            <a:endParaRPr b="0" i="0" sz="1999" u="none" cap="none" strike="noStrike">
              <a:solidFill>
                <a:srgbClr val="FFE9C5"/>
              </a:solidFill>
              <a:latin typeface="Montserrat"/>
              <a:ea typeface="Montserrat"/>
              <a:cs typeface="Montserrat"/>
              <a:sym typeface="Montserrat"/>
            </a:endParaRPr>
          </a:p>
        </p:txBody>
      </p:sp>
      <p:sp>
        <p:nvSpPr>
          <p:cNvPr id="265" name="Google Shape;265;p7"/>
          <p:cNvSpPr txBox="1"/>
          <p:nvPr/>
        </p:nvSpPr>
        <p:spPr>
          <a:xfrm>
            <a:off x="9832501" y="2490135"/>
            <a:ext cx="7075531" cy="3564309"/>
          </a:xfrm>
          <a:prstGeom prst="rect">
            <a:avLst/>
          </a:prstGeom>
          <a:noFill/>
          <a:ln>
            <a:noFill/>
          </a:ln>
        </p:spPr>
        <p:txBody>
          <a:bodyPr anchorCtr="0" anchor="t" bIns="0" lIns="0" spcFirstLastPara="1" rIns="0" wrap="square" tIns="0">
            <a:spAutoFit/>
          </a:bodyPr>
          <a:lstStyle/>
          <a:p>
            <a:pPr indent="-215898" lvl="1" marL="4317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Hình thức salon talk, trong không gian kết hợp trưng bày sách và tài liệu liên quan đến lịch sử chữ Quốc ngữ.</a:t>
            </a:r>
            <a:endParaRPr/>
          </a:p>
          <a:p>
            <a:pPr indent="-215898" lvl="1" marL="431796" marR="0" rtl="0" algn="l">
              <a:lnSpc>
                <a:spcPct val="140020"/>
              </a:lnSpc>
              <a:spcBef>
                <a:spcPts val="0"/>
              </a:spcBef>
              <a:spcAft>
                <a:spcPts val="0"/>
              </a:spcAft>
              <a:buClr>
                <a:srgbClr val="FFE9C5"/>
              </a:buClr>
              <a:buSzPts val="1999"/>
              <a:buFont typeface="Arial"/>
              <a:buChar char="•"/>
            </a:pPr>
            <a:r>
              <a:rPr b="1" i="0" lang="vi-VN" sz="1999" u="none" cap="none" strike="noStrike">
                <a:solidFill>
                  <a:srgbClr val="FFE9C5"/>
                </a:solidFill>
                <a:latin typeface="Montserrat"/>
                <a:ea typeface="Montserrat"/>
                <a:cs typeface="Montserrat"/>
                <a:sym typeface="Montserrat"/>
              </a:rPr>
              <a:t>Nội dung trao đổi: </a:t>
            </a:r>
            <a:endParaRPr/>
          </a:p>
          <a:p>
            <a:pPr indent="-215898" lvl="2" marL="8889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Lịch sử hình thành chữ Quốc ngữ</a:t>
            </a:r>
            <a:endParaRPr/>
          </a:p>
          <a:p>
            <a:pPr indent="-215898" lvl="2" marL="8889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	Vai trò của giáo sĩ Francisco de Pina</a:t>
            </a:r>
            <a:endParaRPr b="0" i="0" sz="1999" u="none" cap="none" strike="noStrike">
              <a:solidFill>
                <a:srgbClr val="FFE9C5"/>
              </a:solidFill>
              <a:latin typeface="Montserrat"/>
              <a:ea typeface="Montserrat"/>
              <a:cs typeface="Montserrat"/>
              <a:sym typeface="Montserrat"/>
            </a:endParaRPr>
          </a:p>
          <a:p>
            <a:pPr indent="-215898" lvl="2" marL="8889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	Quá trình nghiên cứu và biên soạn các sách</a:t>
            </a:r>
            <a:endParaRPr/>
          </a:p>
          <a:p>
            <a:pPr indent="-215898" lvl="2" marL="8889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	Ý nghĩa của chữ Quốc ngữ trong văn hóa Việt Nam hiện đại</a:t>
            </a:r>
            <a:endParaRPr/>
          </a:p>
          <a:p>
            <a:pPr indent="-88962" lvl="2" marL="888996" marR="0" rtl="0" algn="l">
              <a:lnSpc>
                <a:spcPct val="140020"/>
              </a:lnSpc>
              <a:spcBef>
                <a:spcPts val="0"/>
              </a:spcBef>
              <a:spcAft>
                <a:spcPts val="0"/>
              </a:spcAft>
              <a:buClr>
                <a:schemeClr val="dk1"/>
              </a:buClr>
              <a:buSzPts val="1999"/>
              <a:buFont typeface="Arial"/>
              <a:buNone/>
            </a:pPr>
            <a:r>
              <a:t/>
            </a:r>
            <a:endParaRPr b="0" i="0" sz="1999" u="none" cap="none" strike="noStrike">
              <a:solidFill>
                <a:srgbClr val="FFE9C5"/>
              </a:solidFill>
              <a:latin typeface="Montserrat"/>
              <a:ea typeface="Montserrat"/>
              <a:cs typeface="Montserrat"/>
              <a:sym typeface="Montserrat"/>
            </a:endParaRPr>
          </a:p>
        </p:txBody>
      </p:sp>
      <p:sp>
        <p:nvSpPr>
          <p:cNvPr id="266" name="Google Shape;266;p7"/>
          <p:cNvSpPr txBox="1"/>
          <p:nvPr/>
        </p:nvSpPr>
        <p:spPr>
          <a:xfrm>
            <a:off x="10058400" y="2046688"/>
            <a:ext cx="7192850" cy="415819"/>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lang="vi-VN" sz="2499">
                <a:solidFill>
                  <a:srgbClr val="ECAA2A"/>
                </a:solidFill>
                <a:latin typeface="Montserrat"/>
                <a:ea typeface="Montserrat"/>
                <a:cs typeface="Montserrat"/>
                <a:sym typeface="Montserrat"/>
              </a:rPr>
              <a:t>Tọa đàm học thuật và giới thiệu sách </a:t>
            </a:r>
            <a:endParaRPr/>
          </a:p>
        </p:txBody>
      </p:sp>
      <p:sp>
        <p:nvSpPr>
          <p:cNvPr id="267" name="Google Shape;267;p7"/>
          <p:cNvSpPr txBox="1"/>
          <p:nvPr/>
        </p:nvSpPr>
        <p:spPr>
          <a:xfrm>
            <a:off x="1549399" y="4128230"/>
            <a:ext cx="7553059" cy="890308"/>
          </a:xfrm>
          <a:prstGeom prst="rect">
            <a:avLst/>
          </a:prstGeom>
          <a:noFill/>
          <a:ln>
            <a:noFill/>
          </a:ln>
        </p:spPr>
        <p:txBody>
          <a:bodyPr anchorCtr="0" anchor="t" bIns="0" lIns="0" spcFirstLastPara="1" rIns="0" wrap="square" tIns="0">
            <a:spAutoFit/>
          </a:bodyPr>
          <a:lstStyle/>
          <a:p>
            <a:pPr indent="0" lvl="0" marL="0" marR="0" rtl="0" algn="l">
              <a:lnSpc>
                <a:spcPct val="140015"/>
              </a:lnSpc>
              <a:spcBef>
                <a:spcPts val="0"/>
              </a:spcBef>
              <a:spcAft>
                <a:spcPts val="0"/>
              </a:spcAft>
              <a:buNone/>
            </a:pPr>
            <a:r>
              <a:rPr b="1" lang="vi-VN" sz="2599">
                <a:solidFill>
                  <a:srgbClr val="ECAA2A"/>
                </a:solidFill>
                <a:latin typeface="Montserrat"/>
                <a:ea typeface="Montserrat"/>
                <a:cs typeface="Montserrat"/>
                <a:sym typeface="Montserrat"/>
              </a:rPr>
              <a:t>Không gian văn hóa – Vietnam Cultural Space </a:t>
            </a:r>
            <a:endParaRPr b="1" sz="2599">
              <a:solidFill>
                <a:srgbClr val="ECAA2A"/>
              </a:solidFill>
              <a:latin typeface="Montserrat"/>
              <a:ea typeface="Montserrat"/>
              <a:cs typeface="Montserrat"/>
              <a:sym typeface="Montserrat"/>
            </a:endParaRPr>
          </a:p>
        </p:txBody>
      </p:sp>
      <p:sp>
        <p:nvSpPr>
          <p:cNvPr id="268" name="Google Shape;268;p7"/>
          <p:cNvSpPr txBox="1"/>
          <p:nvPr/>
        </p:nvSpPr>
        <p:spPr>
          <a:xfrm>
            <a:off x="9827648" y="6441364"/>
            <a:ext cx="7571602" cy="1050800"/>
          </a:xfrm>
          <a:prstGeom prst="rect">
            <a:avLst/>
          </a:prstGeom>
          <a:noFill/>
          <a:ln>
            <a:noFill/>
          </a:ln>
        </p:spPr>
        <p:txBody>
          <a:bodyPr anchorCtr="0" anchor="t" bIns="0" lIns="0" spcFirstLastPara="1" rIns="0" wrap="square" tIns="0">
            <a:spAutoFit/>
          </a:bodyPr>
          <a:lstStyle/>
          <a:p>
            <a:pPr indent="-215898" lvl="1" marL="4317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Thúc đẩy hợp tác du lịch giữa Việt Nam và Bồ Đào Nha (Kết hợp Cục du lịch Việt Nam và Bồ Đào Nha)</a:t>
            </a:r>
            <a:endParaRPr b="0" i="0" sz="1999" u="none" cap="none" strike="noStrike">
              <a:solidFill>
                <a:srgbClr val="FFE9C5"/>
              </a:solidFill>
              <a:latin typeface="Montserrat"/>
              <a:ea typeface="Montserrat"/>
              <a:cs typeface="Montserrat"/>
              <a:sym typeface="Montserrat"/>
            </a:endParaRPr>
          </a:p>
          <a:p>
            <a:pPr indent="-215898" lvl="1" marL="4317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Kết nối, ký kết, hợp tác của các doanh nghiệp</a:t>
            </a:r>
            <a:endParaRPr b="0" i="0" sz="1999" u="none" cap="none" strike="noStrike">
              <a:solidFill>
                <a:srgbClr val="FFE9C5"/>
              </a:solidFill>
              <a:latin typeface="Montserrat"/>
              <a:ea typeface="Montserrat"/>
              <a:cs typeface="Montserrat"/>
              <a:sym typeface="Montserrat"/>
            </a:endParaRPr>
          </a:p>
        </p:txBody>
      </p:sp>
      <p:sp>
        <p:nvSpPr>
          <p:cNvPr id="269" name="Google Shape;269;p7"/>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6</a:t>
            </a:r>
            <a:endParaRPr/>
          </a:p>
        </p:txBody>
      </p:sp>
      <p:sp>
        <p:nvSpPr>
          <p:cNvPr id="270" name="Google Shape;270;p7"/>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271" name="Google Shape;271;p7"/>
          <p:cNvSpPr txBox="1"/>
          <p:nvPr/>
        </p:nvSpPr>
        <p:spPr>
          <a:xfrm>
            <a:off x="738097" y="5257997"/>
            <a:ext cx="10534650" cy="1143133"/>
          </a:xfrm>
          <a:prstGeom prst="rect">
            <a:avLst/>
          </a:prstGeom>
          <a:noFill/>
          <a:ln>
            <a:noFill/>
          </a:ln>
        </p:spPr>
        <p:txBody>
          <a:bodyPr anchorCtr="0" anchor="t" bIns="45700" lIns="91425" spcFirstLastPara="1" rIns="91425" wrap="square" tIns="45700">
            <a:spAutoFit/>
          </a:bodyPr>
          <a:lstStyle/>
          <a:p>
            <a:pPr indent="-215898" lvl="2" marL="8889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Khu ẩm thực Việt – Bồ</a:t>
            </a:r>
            <a:endParaRPr/>
          </a:p>
          <a:p>
            <a:pPr indent="-215898" lvl="2" marL="8889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Khu trải nghiệm văn hóa: áo dài, thủ công mỹ nghệ</a:t>
            </a:r>
            <a:endParaRPr/>
          </a:p>
          <a:p>
            <a:pPr indent="-215898" lvl="2" marL="888996" marR="0" rtl="0" algn="l">
              <a:lnSpc>
                <a:spcPct val="140020"/>
              </a:lnSpc>
              <a:spcBef>
                <a:spcPts val="0"/>
              </a:spcBef>
              <a:spcAft>
                <a:spcPts val="0"/>
              </a:spcAft>
              <a:buClr>
                <a:srgbClr val="FFE9C5"/>
              </a:buClr>
              <a:buSzPts val="1999"/>
              <a:buFont typeface="Arial"/>
              <a:buChar char="•"/>
            </a:pPr>
            <a:r>
              <a:rPr b="0" i="0" lang="vi-VN" sz="1999" u="none" cap="none" strike="noStrike">
                <a:solidFill>
                  <a:srgbClr val="FFE9C5"/>
                </a:solidFill>
                <a:latin typeface="Montserrat"/>
                <a:ea typeface="Montserrat"/>
                <a:cs typeface="Montserrat"/>
                <a:sym typeface="Montserrat"/>
              </a:rPr>
              <a:t>Khu quảng bá du lịch Việt Nam</a:t>
            </a:r>
            <a:endParaRPr/>
          </a:p>
        </p:txBody>
      </p:sp>
      <p:sp>
        <p:nvSpPr>
          <p:cNvPr id="272" name="Google Shape;272;p7"/>
          <p:cNvSpPr txBox="1"/>
          <p:nvPr/>
        </p:nvSpPr>
        <p:spPr>
          <a:xfrm>
            <a:off x="10036970" y="5966743"/>
            <a:ext cx="7553059" cy="428643"/>
          </a:xfrm>
          <a:prstGeom prst="rect">
            <a:avLst/>
          </a:prstGeom>
          <a:noFill/>
          <a:ln>
            <a:noFill/>
          </a:ln>
        </p:spPr>
        <p:txBody>
          <a:bodyPr anchorCtr="0" anchor="t" bIns="0" lIns="0" spcFirstLastPara="1" rIns="0" wrap="square" tIns="0">
            <a:spAutoFit/>
          </a:bodyPr>
          <a:lstStyle/>
          <a:p>
            <a:pPr indent="0" lvl="0" marL="0" marR="0" rtl="0" algn="l">
              <a:lnSpc>
                <a:spcPct val="140015"/>
              </a:lnSpc>
              <a:spcBef>
                <a:spcPts val="0"/>
              </a:spcBef>
              <a:spcAft>
                <a:spcPts val="0"/>
              </a:spcAft>
              <a:buNone/>
            </a:pPr>
            <a:r>
              <a:rPr b="1" lang="vi-VN" sz="2599">
                <a:solidFill>
                  <a:srgbClr val="ECAA2A"/>
                </a:solidFill>
                <a:latin typeface="Montserrat"/>
                <a:ea typeface="Montserrat"/>
                <a:cs typeface="Montserrat"/>
                <a:sym typeface="Montserrat"/>
              </a:rPr>
              <a:t>Xúc tiến thương mại</a:t>
            </a:r>
            <a:endParaRPr b="1" sz="2599">
              <a:solidFill>
                <a:srgbClr val="ECAA2A"/>
              </a:solidFill>
              <a:latin typeface="Montserrat"/>
              <a:ea typeface="Montserrat"/>
              <a:cs typeface="Montserrat"/>
              <a:sym typeface="Montserrat"/>
            </a:endParaRPr>
          </a:p>
        </p:txBody>
      </p:sp>
      <p:grpSp>
        <p:nvGrpSpPr>
          <p:cNvPr id="273" name="Google Shape;273;p7"/>
          <p:cNvGrpSpPr/>
          <p:nvPr/>
        </p:nvGrpSpPr>
        <p:grpSpPr>
          <a:xfrm rot="-2880414">
            <a:off x="9244015" y="6088896"/>
            <a:ext cx="349003" cy="326291"/>
            <a:chOff x="0" y="0"/>
            <a:chExt cx="869375" cy="812800"/>
          </a:xfrm>
        </p:grpSpPr>
        <p:sp>
          <p:nvSpPr>
            <p:cNvPr id="274" name="Google Shape;274;p7"/>
            <p:cNvSpPr/>
            <p:nvPr/>
          </p:nvSpPr>
          <p:spPr>
            <a:xfrm>
              <a:off x="0" y="0"/>
              <a:ext cx="869375" cy="812800"/>
            </a:xfrm>
            <a:custGeom>
              <a:rect b="b" l="l" r="r" t="t"/>
              <a:pathLst>
                <a:path extrusionOk="0" h="812800" w="869375">
                  <a:moveTo>
                    <a:pt x="434687" y="0"/>
                  </a:moveTo>
                  <a:cubicBezTo>
                    <a:pt x="194616" y="0"/>
                    <a:pt x="0" y="181951"/>
                    <a:pt x="0" y="406400"/>
                  </a:cubicBezTo>
                  <a:cubicBezTo>
                    <a:pt x="0" y="630849"/>
                    <a:pt x="194616" y="812800"/>
                    <a:pt x="434687" y="812800"/>
                  </a:cubicBezTo>
                  <a:cubicBezTo>
                    <a:pt x="674759" y="812800"/>
                    <a:pt x="869375" y="630849"/>
                    <a:pt x="869375" y="406400"/>
                  </a:cubicBezTo>
                  <a:cubicBezTo>
                    <a:pt x="869375" y="181951"/>
                    <a:pt x="674759" y="0"/>
                    <a:pt x="434687" y="0"/>
                  </a:cubicBezTo>
                  <a:close/>
                </a:path>
              </a:pathLst>
            </a:custGeom>
            <a:solidFill>
              <a:srgbClr val="E0AD3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5" name="Google Shape;275;p7"/>
            <p:cNvSpPr txBox="1"/>
            <p:nvPr/>
          </p:nvSpPr>
          <p:spPr>
            <a:xfrm>
              <a:off x="81504" y="38100"/>
              <a:ext cx="706367" cy="698500"/>
            </a:xfrm>
            <a:prstGeom prst="rect">
              <a:avLst/>
            </a:prstGeom>
            <a:noFill/>
            <a:ln>
              <a:noFill/>
            </a:ln>
          </p:spPr>
          <p:txBody>
            <a:bodyPr anchorCtr="0" anchor="ctr" bIns="62550" lIns="62550" spcFirstLastPara="1" rIns="62550" wrap="square" tIns="6255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279" name="Shape 279"/>
        <p:cNvGrpSpPr/>
        <p:nvPr/>
      </p:nvGrpSpPr>
      <p:grpSpPr>
        <a:xfrm>
          <a:off x="0" y="0"/>
          <a:ext cx="0" cy="0"/>
          <a:chOff x="0" y="0"/>
          <a:chExt cx="0" cy="0"/>
        </a:xfrm>
      </p:grpSpPr>
      <p:sp>
        <p:nvSpPr>
          <p:cNvPr id="280" name="Google Shape;280;p8"/>
          <p:cNvSpPr/>
          <p:nvPr/>
        </p:nvSpPr>
        <p:spPr>
          <a:xfrm>
            <a:off x="-228600" y="-166611"/>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81" name="Google Shape;281;p8"/>
          <p:cNvGrpSpPr/>
          <p:nvPr/>
        </p:nvGrpSpPr>
        <p:grpSpPr>
          <a:xfrm>
            <a:off x="15201900" y="-188177"/>
            <a:ext cx="3086100" cy="10431661"/>
            <a:chOff x="0" y="-38100"/>
            <a:chExt cx="812800" cy="2747433"/>
          </a:xfrm>
        </p:grpSpPr>
        <p:sp>
          <p:nvSpPr>
            <p:cNvPr id="282" name="Google Shape;282;p8"/>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3" name="Google Shape;283;p8"/>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84" name="Google Shape;284;p8"/>
          <p:cNvGrpSpPr/>
          <p:nvPr/>
        </p:nvGrpSpPr>
        <p:grpSpPr>
          <a:xfrm>
            <a:off x="-1379968" y="-144661"/>
            <a:ext cx="3086100" cy="10431661"/>
            <a:chOff x="0" y="-38100"/>
            <a:chExt cx="812800" cy="2747433"/>
          </a:xfrm>
        </p:grpSpPr>
        <p:sp>
          <p:nvSpPr>
            <p:cNvPr id="285" name="Google Shape;285;p8"/>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6" name="Google Shape;286;p8"/>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87" name="Google Shape;287;p8"/>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288" name="Google Shape;288;p8"/>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289" name="Google Shape;289;p8"/>
          <p:cNvSpPr txBox="1"/>
          <p:nvPr/>
        </p:nvSpPr>
        <p:spPr>
          <a:xfrm>
            <a:off x="2849094" y="239798"/>
            <a:ext cx="12589812" cy="1064260"/>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CÁC TỔ CHỨC ĐỒNG HÀNH</a:t>
            </a:r>
            <a:endParaRPr/>
          </a:p>
        </p:txBody>
      </p:sp>
      <p:grpSp>
        <p:nvGrpSpPr>
          <p:cNvPr id="290" name="Google Shape;290;p8"/>
          <p:cNvGrpSpPr/>
          <p:nvPr/>
        </p:nvGrpSpPr>
        <p:grpSpPr>
          <a:xfrm>
            <a:off x="1538089" y="4384676"/>
            <a:ext cx="3871788" cy="743192"/>
            <a:chOff x="0" y="0"/>
            <a:chExt cx="5162385" cy="990922"/>
          </a:xfrm>
        </p:grpSpPr>
        <p:sp>
          <p:nvSpPr>
            <p:cNvPr id="291" name="Google Shape;291;p8"/>
            <p:cNvSpPr/>
            <p:nvPr/>
          </p:nvSpPr>
          <p:spPr>
            <a:xfrm>
              <a:off x="0" y="0"/>
              <a:ext cx="5162385" cy="990922"/>
            </a:xfrm>
            <a:custGeom>
              <a:rect b="b" l="l" r="r" t="t"/>
              <a:pathLst>
                <a:path extrusionOk="0" h="144398" w="752266">
                  <a:moveTo>
                    <a:pt x="0" y="0"/>
                  </a:moveTo>
                  <a:lnTo>
                    <a:pt x="752266" y="0"/>
                  </a:lnTo>
                  <a:lnTo>
                    <a:pt x="752266" y="144398"/>
                  </a:lnTo>
                  <a:lnTo>
                    <a:pt x="0" y="144398"/>
                  </a:lnTo>
                  <a:close/>
                </a:path>
              </a:pathLst>
            </a:custGeom>
            <a:gradFill>
              <a:gsLst>
                <a:gs pos="0">
                  <a:srgbClr val="BB7F0B"/>
                </a:gs>
                <a:gs pos="50000">
                  <a:srgbClr val="F1AB23"/>
                </a:gs>
                <a:gs pos="100000">
                  <a:srgbClr val="BB7F0B"/>
                </a:gs>
              </a:gsLst>
              <a:path path="circle">
                <a:fillToRect b="100%" l="0%" r="100%" t="0%"/>
              </a:path>
              <a:tileRect b="0%" l="-100%" r="0%" t="-10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2" name="Google Shape;292;p8"/>
            <p:cNvSpPr txBox="1"/>
            <p:nvPr/>
          </p:nvSpPr>
          <p:spPr>
            <a:xfrm>
              <a:off x="0" y="119833"/>
              <a:ext cx="5162385" cy="686836"/>
            </a:xfrm>
            <a:prstGeom prst="rect">
              <a:avLst/>
            </a:prstGeom>
            <a:noFill/>
            <a:ln>
              <a:noFill/>
            </a:ln>
          </p:spPr>
          <p:txBody>
            <a:bodyPr anchorCtr="0" anchor="t" bIns="0" lIns="0" spcFirstLastPara="1" rIns="0" wrap="square" tIns="0">
              <a:spAutoFit/>
            </a:bodyPr>
            <a:lstStyle/>
            <a:p>
              <a:pPr indent="0" lvl="0" marL="0" marR="0" rtl="0" algn="ctr">
                <a:lnSpc>
                  <a:spcPct val="149964"/>
                </a:lnSpc>
                <a:spcBef>
                  <a:spcPts val="0"/>
                </a:spcBef>
                <a:spcAft>
                  <a:spcPts val="0"/>
                </a:spcAft>
                <a:buNone/>
              </a:pPr>
              <a:r>
                <a:rPr b="1" lang="vi-VN" sz="1417">
                  <a:solidFill>
                    <a:srgbClr val="FFFFFF"/>
                  </a:solidFill>
                  <a:latin typeface="Montserrat"/>
                  <a:ea typeface="Montserrat"/>
                  <a:cs typeface="Montserrat"/>
                  <a:sym typeface="Montserrat"/>
                </a:rPr>
                <a:t>ĐẠI SỨ QUÁN VIỆT NAM </a:t>
              </a:r>
              <a:endParaRPr/>
            </a:p>
            <a:p>
              <a:pPr indent="0" lvl="0" marL="0" marR="0" rtl="0" algn="ctr">
                <a:lnSpc>
                  <a:spcPct val="149964"/>
                </a:lnSpc>
                <a:spcBef>
                  <a:spcPts val="0"/>
                </a:spcBef>
                <a:spcAft>
                  <a:spcPts val="0"/>
                </a:spcAft>
                <a:buNone/>
              </a:pPr>
              <a:r>
                <a:rPr b="1" lang="vi-VN" sz="1417">
                  <a:solidFill>
                    <a:srgbClr val="FFFFFF"/>
                  </a:solidFill>
                  <a:latin typeface="Montserrat"/>
                  <a:ea typeface="Montserrat"/>
                  <a:cs typeface="Montserrat"/>
                  <a:sym typeface="Montserrat"/>
                </a:rPr>
                <a:t>TẠI BỒ ĐÀO NHA</a:t>
              </a:r>
              <a:endParaRPr/>
            </a:p>
          </p:txBody>
        </p:sp>
      </p:grpSp>
      <p:grpSp>
        <p:nvGrpSpPr>
          <p:cNvPr id="293" name="Google Shape;293;p8"/>
          <p:cNvGrpSpPr/>
          <p:nvPr/>
        </p:nvGrpSpPr>
        <p:grpSpPr>
          <a:xfrm>
            <a:off x="2314842" y="1799666"/>
            <a:ext cx="2318283" cy="2318283"/>
            <a:chOff x="0" y="0"/>
            <a:chExt cx="3091044" cy="3091044"/>
          </a:xfrm>
        </p:grpSpPr>
        <p:sp>
          <p:nvSpPr>
            <p:cNvPr id="294" name="Google Shape;294;p8"/>
            <p:cNvSpPr/>
            <p:nvPr/>
          </p:nvSpPr>
          <p:spPr>
            <a:xfrm>
              <a:off x="153142" y="164216"/>
              <a:ext cx="2761371" cy="2761371"/>
            </a:xfrm>
            <a:custGeom>
              <a:rect b="b" l="l" r="r" t="t"/>
              <a:pathLst>
                <a:path extrusionOk="0" h="2761371" w="2761371">
                  <a:moveTo>
                    <a:pt x="0" y="0"/>
                  </a:moveTo>
                  <a:lnTo>
                    <a:pt x="2761371" y="0"/>
                  </a:lnTo>
                  <a:lnTo>
                    <a:pt x="2761371" y="2761371"/>
                  </a:lnTo>
                  <a:lnTo>
                    <a:pt x="0" y="276137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5" name="Google Shape;295;p8"/>
            <p:cNvSpPr/>
            <p:nvPr/>
          </p:nvSpPr>
          <p:spPr>
            <a:xfrm>
              <a:off x="160577" y="164216"/>
              <a:ext cx="2761371" cy="2761371"/>
            </a:xfrm>
            <a:custGeom>
              <a:rect b="b" l="l" r="r" t="t"/>
              <a:pathLst>
                <a:path extrusionOk="0" h="2761371" w="2761371">
                  <a:moveTo>
                    <a:pt x="0" y="0"/>
                  </a:moveTo>
                  <a:lnTo>
                    <a:pt x="2761371" y="0"/>
                  </a:lnTo>
                  <a:lnTo>
                    <a:pt x="2761371" y="2761371"/>
                  </a:lnTo>
                  <a:lnTo>
                    <a:pt x="0" y="276137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6" name="Google Shape;296;p8"/>
            <p:cNvSpPr/>
            <p:nvPr/>
          </p:nvSpPr>
          <p:spPr>
            <a:xfrm>
              <a:off x="160577" y="164216"/>
              <a:ext cx="2761371" cy="2761371"/>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5">
                <a:alphaModFix amt="18999"/>
              </a:blip>
              <a:stretch>
                <a:fillRect b="0" l="-38889" r="-3888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7" name="Google Shape;297;p8"/>
            <p:cNvSpPr/>
            <p:nvPr/>
          </p:nvSpPr>
          <p:spPr>
            <a:xfrm>
              <a:off x="0" y="0"/>
              <a:ext cx="3091044" cy="3091044"/>
            </a:xfrm>
            <a:custGeom>
              <a:rect b="b" l="l" r="r" t="t"/>
              <a:pathLst>
                <a:path extrusionOk="0" h="3091044" w="3091044">
                  <a:moveTo>
                    <a:pt x="0" y="0"/>
                  </a:moveTo>
                  <a:lnTo>
                    <a:pt x="3091044" y="0"/>
                  </a:lnTo>
                  <a:lnTo>
                    <a:pt x="3091044" y="3091044"/>
                  </a:lnTo>
                  <a:lnTo>
                    <a:pt x="0" y="3091044"/>
                  </a:lnTo>
                  <a:lnTo>
                    <a:pt x="0" y="0"/>
                  </a:lnTo>
                  <a:close/>
                </a:path>
              </a:pathLst>
            </a:custGeom>
            <a:blipFill rotWithShape="1">
              <a:blip r:embed="rId6">
                <a:alphaModFix amt="85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8" name="Google Shape;298;p8"/>
            <p:cNvSpPr/>
            <p:nvPr/>
          </p:nvSpPr>
          <p:spPr>
            <a:xfrm>
              <a:off x="266253" y="266253"/>
              <a:ext cx="2558538" cy="2558538"/>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7">
                <a:alphaModFix/>
              </a:blip>
              <a:stretch>
                <a:fillRect b="-15986" l="-17246" r="-16080" t="-986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99" name="Google Shape;299;p8"/>
          <p:cNvGrpSpPr/>
          <p:nvPr/>
        </p:nvGrpSpPr>
        <p:grpSpPr>
          <a:xfrm>
            <a:off x="13818025" y="1986896"/>
            <a:ext cx="2318283" cy="2318283"/>
            <a:chOff x="0" y="0"/>
            <a:chExt cx="3091044" cy="3091044"/>
          </a:xfrm>
        </p:grpSpPr>
        <p:sp>
          <p:nvSpPr>
            <p:cNvPr id="300" name="Google Shape;300;p8"/>
            <p:cNvSpPr/>
            <p:nvPr/>
          </p:nvSpPr>
          <p:spPr>
            <a:xfrm>
              <a:off x="153142" y="164216"/>
              <a:ext cx="2761371" cy="2761371"/>
            </a:xfrm>
            <a:custGeom>
              <a:rect b="b" l="l" r="r" t="t"/>
              <a:pathLst>
                <a:path extrusionOk="0" h="2761371" w="2761371">
                  <a:moveTo>
                    <a:pt x="0" y="0"/>
                  </a:moveTo>
                  <a:lnTo>
                    <a:pt x="2761371" y="0"/>
                  </a:lnTo>
                  <a:lnTo>
                    <a:pt x="2761371" y="2761371"/>
                  </a:lnTo>
                  <a:lnTo>
                    <a:pt x="0" y="276137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1" name="Google Shape;301;p8"/>
            <p:cNvSpPr/>
            <p:nvPr/>
          </p:nvSpPr>
          <p:spPr>
            <a:xfrm>
              <a:off x="160577" y="164216"/>
              <a:ext cx="2761371" cy="2761371"/>
            </a:xfrm>
            <a:custGeom>
              <a:rect b="b" l="l" r="r" t="t"/>
              <a:pathLst>
                <a:path extrusionOk="0" h="2761371" w="2761371">
                  <a:moveTo>
                    <a:pt x="0" y="0"/>
                  </a:moveTo>
                  <a:lnTo>
                    <a:pt x="2761371" y="0"/>
                  </a:lnTo>
                  <a:lnTo>
                    <a:pt x="2761371" y="2761371"/>
                  </a:lnTo>
                  <a:lnTo>
                    <a:pt x="0" y="276137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2" name="Google Shape;302;p8"/>
            <p:cNvSpPr/>
            <p:nvPr/>
          </p:nvSpPr>
          <p:spPr>
            <a:xfrm>
              <a:off x="160577" y="164216"/>
              <a:ext cx="2761371" cy="2761371"/>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5">
                <a:alphaModFix amt="18999"/>
              </a:blip>
              <a:stretch>
                <a:fillRect b="0" l="-38889" r="-3888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3" name="Google Shape;303;p8"/>
            <p:cNvSpPr/>
            <p:nvPr/>
          </p:nvSpPr>
          <p:spPr>
            <a:xfrm>
              <a:off x="0" y="0"/>
              <a:ext cx="3091044" cy="3091044"/>
            </a:xfrm>
            <a:custGeom>
              <a:rect b="b" l="l" r="r" t="t"/>
              <a:pathLst>
                <a:path extrusionOk="0" h="3091044" w="3091044">
                  <a:moveTo>
                    <a:pt x="0" y="0"/>
                  </a:moveTo>
                  <a:lnTo>
                    <a:pt x="3091044" y="0"/>
                  </a:lnTo>
                  <a:lnTo>
                    <a:pt x="3091044" y="3091044"/>
                  </a:lnTo>
                  <a:lnTo>
                    <a:pt x="0" y="3091044"/>
                  </a:lnTo>
                  <a:lnTo>
                    <a:pt x="0" y="0"/>
                  </a:lnTo>
                  <a:close/>
                </a:path>
              </a:pathLst>
            </a:custGeom>
            <a:blipFill rotWithShape="1">
              <a:blip r:embed="rId6">
                <a:alphaModFix amt="85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4" name="Google Shape;304;p8"/>
            <p:cNvSpPr/>
            <p:nvPr/>
          </p:nvSpPr>
          <p:spPr>
            <a:xfrm>
              <a:off x="266253" y="266253"/>
              <a:ext cx="2558538" cy="2558538"/>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8">
                <a:alphaModFix/>
              </a:blip>
              <a:stretch>
                <a:fillRect b="0" l="-8488" r="-8488"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05" name="Google Shape;305;p8"/>
          <p:cNvGrpSpPr/>
          <p:nvPr/>
        </p:nvGrpSpPr>
        <p:grpSpPr>
          <a:xfrm>
            <a:off x="13327772" y="4482338"/>
            <a:ext cx="3248405" cy="743192"/>
            <a:chOff x="0" y="0"/>
            <a:chExt cx="4331206" cy="990922"/>
          </a:xfrm>
        </p:grpSpPr>
        <p:sp>
          <p:nvSpPr>
            <p:cNvPr id="306" name="Google Shape;306;p8"/>
            <p:cNvSpPr/>
            <p:nvPr/>
          </p:nvSpPr>
          <p:spPr>
            <a:xfrm>
              <a:off x="0" y="0"/>
              <a:ext cx="4331206" cy="990922"/>
            </a:xfrm>
            <a:custGeom>
              <a:rect b="b" l="l" r="r" t="t"/>
              <a:pathLst>
                <a:path extrusionOk="0" h="144398" w="631146">
                  <a:moveTo>
                    <a:pt x="0" y="0"/>
                  </a:moveTo>
                  <a:lnTo>
                    <a:pt x="631146" y="0"/>
                  </a:lnTo>
                  <a:lnTo>
                    <a:pt x="631146" y="144398"/>
                  </a:lnTo>
                  <a:lnTo>
                    <a:pt x="0" y="144398"/>
                  </a:lnTo>
                  <a:close/>
                </a:path>
              </a:pathLst>
            </a:custGeom>
            <a:gradFill>
              <a:gsLst>
                <a:gs pos="0">
                  <a:srgbClr val="BB7F0B"/>
                </a:gs>
                <a:gs pos="50000">
                  <a:srgbClr val="F1AB23"/>
                </a:gs>
                <a:gs pos="100000">
                  <a:srgbClr val="BB7F0B"/>
                </a:gs>
              </a:gsLst>
              <a:path path="circle">
                <a:fillToRect b="100%" l="0%" r="100%" t="0%"/>
              </a:path>
              <a:tileRect b="0%" l="-100%" r="0%" t="-10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7" name="Google Shape;307;p8"/>
            <p:cNvSpPr txBox="1"/>
            <p:nvPr/>
          </p:nvSpPr>
          <p:spPr>
            <a:xfrm>
              <a:off x="0" y="119833"/>
              <a:ext cx="4331206" cy="686836"/>
            </a:xfrm>
            <a:prstGeom prst="rect">
              <a:avLst/>
            </a:prstGeom>
            <a:noFill/>
            <a:ln>
              <a:noFill/>
            </a:ln>
          </p:spPr>
          <p:txBody>
            <a:bodyPr anchorCtr="0" anchor="t" bIns="0" lIns="0" spcFirstLastPara="1" rIns="0" wrap="square" tIns="0">
              <a:spAutoFit/>
            </a:bodyPr>
            <a:lstStyle/>
            <a:p>
              <a:pPr indent="0" lvl="0" marL="0" marR="0" rtl="0" algn="ctr">
                <a:lnSpc>
                  <a:spcPct val="149964"/>
                </a:lnSpc>
                <a:spcBef>
                  <a:spcPts val="0"/>
                </a:spcBef>
                <a:spcAft>
                  <a:spcPts val="0"/>
                </a:spcAft>
                <a:buNone/>
              </a:pPr>
              <a:r>
                <a:rPr b="1" lang="vi-VN" sz="1417">
                  <a:solidFill>
                    <a:srgbClr val="FFFFFF"/>
                  </a:solidFill>
                  <a:latin typeface="Montserrat"/>
                  <a:ea typeface="Montserrat"/>
                  <a:cs typeface="Montserrat"/>
                  <a:sym typeface="Montserrat"/>
                </a:rPr>
                <a:t>TRUNG TÂM VĂN HÓA VIỆT NAM TẠI PHÁP</a:t>
              </a:r>
              <a:endParaRPr/>
            </a:p>
          </p:txBody>
        </p:sp>
      </p:grpSp>
      <p:sp>
        <p:nvSpPr>
          <p:cNvPr id="308" name="Google Shape;308;p8"/>
          <p:cNvSpPr/>
          <p:nvPr/>
        </p:nvSpPr>
        <p:spPr>
          <a:xfrm>
            <a:off x="5973305" y="1321557"/>
            <a:ext cx="6335699" cy="3136283"/>
          </a:xfrm>
          <a:custGeom>
            <a:rect b="b" l="l" r="r" t="t"/>
            <a:pathLst>
              <a:path extrusionOk="0" h="3136283" w="6335699">
                <a:moveTo>
                  <a:pt x="0" y="0"/>
                </a:moveTo>
                <a:lnTo>
                  <a:pt x="6335699" y="0"/>
                </a:lnTo>
                <a:lnTo>
                  <a:pt x="6335699" y="3136283"/>
                </a:lnTo>
                <a:lnTo>
                  <a:pt x="0" y="313628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09" name="Google Shape;309;p8"/>
          <p:cNvGrpSpPr/>
          <p:nvPr/>
        </p:nvGrpSpPr>
        <p:grpSpPr>
          <a:xfrm>
            <a:off x="7982012" y="5019208"/>
            <a:ext cx="2318283" cy="2318283"/>
            <a:chOff x="0" y="0"/>
            <a:chExt cx="3091044" cy="3091044"/>
          </a:xfrm>
        </p:grpSpPr>
        <p:sp>
          <p:nvSpPr>
            <p:cNvPr id="310" name="Google Shape;310;p8"/>
            <p:cNvSpPr/>
            <p:nvPr/>
          </p:nvSpPr>
          <p:spPr>
            <a:xfrm>
              <a:off x="153142" y="164216"/>
              <a:ext cx="2761371" cy="2761371"/>
            </a:xfrm>
            <a:custGeom>
              <a:rect b="b" l="l" r="r" t="t"/>
              <a:pathLst>
                <a:path extrusionOk="0" h="2761371" w="2761371">
                  <a:moveTo>
                    <a:pt x="0" y="0"/>
                  </a:moveTo>
                  <a:lnTo>
                    <a:pt x="2761371" y="0"/>
                  </a:lnTo>
                  <a:lnTo>
                    <a:pt x="2761371" y="2761371"/>
                  </a:lnTo>
                  <a:lnTo>
                    <a:pt x="0" y="276137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1" name="Google Shape;311;p8"/>
            <p:cNvSpPr/>
            <p:nvPr/>
          </p:nvSpPr>
          <p:spPr>
            <a:xfrm>
              <a:off x="160577" y="164216"/>
              <a:ext cx="2761371" cy="2761371"/>
            </a:xfrm>
            <a:custGeom>
              <a:rect b="b" l="l" r="r" t="t"/>
              <a:pathLst>
                <a:path extrusionOk="0" h="2761371" w="2761371">
                  <a:moveTo>
                    <a:pt x="0" y="0"/>
                  </a:moveTo>
                  <a:lnTo>
                    <a:pt x="2761371" y="0"/>
                  </a:lnTo>
                  <a:lnTo>
                    <a:pt x="2761371" y="2761371"/>
                  </a:lnTo>
                  <a:lnTo>
                    <a:pt x="0" y="276137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2" name="Google Shape;312;p8"/>
            <p:cNvSpPr/>
            <p:nvPr/>
          </p:nvSpPr>
          <p:spPr>
            <a:xfrm>
              <a:off x="160577" y="164216"/>
              <a:ext cx="2761371" cy="2761371"/>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5">
                <a:alphaModFix amt="18999"/>
              </a:blip>
              <a:stretch>
                <a:fillRect b="0" l="-38889" r="-3888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3" name="Google Shape;313;p8"/>
            <p:cNvSpPr/>
            <p:nvPr/>
          </p:nvSpPr>
          <p:spPr>
            <a:xfrm>
              <a:off x="0" y="0"/>
              <a:ext cx="3091044" cy="3091044"/>
            </a:xfrm>
            <a:custGeom>
              <a:rect b="b" l="l" r="r" t="t"/>
              <a:pathLst>
                <a:path extrusionOk="0" h="3091044" w="3091044">
                  <a:moveTo>
                    <a:pt x="0" y="0"/>
                  </a:moveTo>
                  <a:lnTo>
                    <a:pt x="3091044" y="0"/>
                  </a:lnTo>
                  <a:lnTo>
                    <a:pt x="3091044" y="3091044"/>
                  </a:lnTo>
                  <a:lnTo>
                    <a:pt x="0" y="3091044"/>
                  </a:lnTo>
                  <a:lnTo>
                    <a:pt x="0" y="0"/>
                  </a:lnTo>
                  <a:close/>
                </a:path>
              </a:pathLst>
            </a:custGeom>
            <a:blipFill rotWithShape="1">
              <a:blip r:embed="rId6">
                <a:alphaModFix amt="85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4" name="Google Shape;314;p8"/>
            <p:cNvSpPr/>
            <p:nvPr/>
          </p:nvSpPr>
          <p:spPr>
            <a:xfrm>
              <a:off x="266253" y="266253"/>
              <a:ext cx="2558538" cy="2558538"/>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9">
                <a:alphaModFix/>
              </a:blip>
              <a:stretch>
                <a:fillRect b="-13663" l="-46658" r="-48353" t="-238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15" name="Google Shape;315;p8"/>
          <p:cNvGrpSpPr/>
          <p:nvPr/>
        </p:nvGrpSpPr>
        <p:grpSpPr>
          <a:xfrm>
            <a:off x="7205259" y="7439087"/>
            <a:ext cx="3871788" cy="743192"/>
            <a:chOff x="0" y="0"/>
            <a:chExt cx="5162385" cy="990922"/>
          </a:xfrm>
        </p:grpSpPr>
        <p:sp>
          <p:nvSpPr>
            <p:cNvPr id="316" name="Google Shape;316;p8"/>
            <p:cNvSpPr/>
            <p:nvPr/>
          </p:nvSpPr>
          <p:spPr>
            <a:xfrm>
              <a:off x="0" y="0"/>
              <a:ext cx="5162385" cy="990922"/>
            </a:xfrm>
            <a:custGeom>
              <a:rect b="b" l="l" r="r" t="t"/>
              <a:pathLst>
                <a:path extrusionOk="0" h="144398" w="752266">
                  <a:moveTo>
                    <a:pt x="0" y="0"/>
                  </a:moveTo>
                  <a:lnTo>
                    <a:pt x="752266" y="0"/>
                  </a:lnTo>
                  <a:lnTo>
                    <a:pt x="752266" y="144398"/>
                  </a:lnTo>
                  <a:lnTo>
                    <a:pt x="0" y="144398"/>
                  </a:lnTo>
                  <a:close/>
                </a:path>
              </a:pathLst>
            </a:custGeom>
            <a:gradFill>
              <a:gsLst>
                <a:gs pos="0">
                  <a:srgbClr val="BB7F0B"/>
                </a:gs>
                <a:gs pos="50000">
                  <a:srgbClr val="F1AB23"/>
                </a:gs>
                <a:gs pos="100000">
                  <a:srgbClr val="BB7F0B"/>
                </a:gs>
              </a:gsLst>
              <a:path path="circle">
                <a:fillToRect b="100%" l="0%" r="100%" t="0%"/>
              </a:path>
              <a:tileRect b="0%" l="-100%" r="0%" t="-10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7" name="Google Shape;317;p8"/>
            <p:cNvSpPr txBox="1"/>
            <p:nvPr/>
          </p:nvSpPr>
          <p:spPr>
            <a:xfrm>
              <a:off x="0" y="119833"/>
              <a:ext cx="5162385" cy="686836"/>
            </a:xfrm>
            <a:prstGeom prst="rect">
              <a:avLst/>
            </a:prstGeom>
            <a:noFill/>
            <a:ln>
              <a:noFill/>
            </a:ln>
          </p:spPr>
          <p:txBody>
            <a:bodyPr anchorCtr="0" anchor="t" bIns="0" lIns="0" spcFirstLastPara="1" rIns="0" wrap="square" tIns="0">
              <a:spAutoFit/>
            </a:bodyPr>
            <a:lstStyle/>
            <a:p>
              <a:pPr indent="0" lvl="0" marL="0" marR="0" rtl="0" algn="ctr">
                <a:lnSpc>
                  <a:spcPct val="149964"/>
                </a:lnSpc>
                <a:spcBef>
                  <a:spcPts val="0"/>
                </a:spcBef>
                <a:spcAft>
                  <a:spcPts val="0"/>
                </a:spcAft>
                <a:buNone/>
              </a:pPr>
              <a:r>
                <a:rPr b="1" lang="vi-VN" sz="1417">
                  <a:solidFill>
                    <a:srgbClr val="FFFFFF"/>
                  </a:solidFill>
                  <a:latin typeface="Montserrat"/>
                  <a:ea typeface="Montserrat"/>
                  <a:cs typeface="Montserrat"/>
                  <a:sym typeface="Montserrat"/>
                </a:rPr>
                <a:t>LIÊN ĐOÀN VOVINAM -</a:t>
              </a:r>
              <a:endParaRPr/>
            </a:p>
            <a:p>
              <a:pPr indent="0" lvl="0" marL="0" marR="0" rtl="0" algn="ctr">
                <a:lnSpc>
                  <a:spcPct val="149964"/>
                </a:lnSpc>
                <a:spcBef>
                  <a:spcPts val="0"/>
                </a:spcBef>
                <a:spcAft>
                  <a:spcPts val="0"/>
                </a:spcAft>
                <a:buNone/>
              </a:pPr>
              <a:r>
                <a:rPr b="1" lang="vi-VN" sz="1417">
                  <a:solidFill>
                    <a:srgbClr val="FFFFFF"/>
                  </a:solidFill>
                  <a:latin typeface="Montserrat"/>
                  <a:ea typeface="Montserrat"/>
                  <a:cs typeface="Montserrat"/>
                  <a:sym typeface="Montserrat"/>
                </a:rPr>
                <a:t>VIỆT VÕ ĐẠO PHÁP</a:t>
              </a:r>
              <a:endParaRPr b="1" sz="1417">
                <a:solidFill>
                  <a:srgbClr val="FFFFFF"/>
                </a:solidFill>
                <a:latin typeface="Montserrat"/>
                <a:ea typeface="Montserrat"/>
                <a:cs typeface="Montserrat"/>
                <a:sym typeface="Montserrat"/>
              </a:endParaRPr>
            </a:p>
          </p:txBody>
        </p:sp>
      </p:grpSp>
      <p:cxnSp>
        <p:nvCxnSpPr>
          <p:cNvPr id="318" name="Google Shape;318;p8"/>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319" name="Google Shape;319;p8"/>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7</a:t>
            </a:r>
            <a:endParaRPr/>
          </a:p>
        </p:txBody>
      </p:sp>
      <p:sp>
        <p:nvSpPr>
          <p:cNvPr id="320" name="Google Shape;320;p8"/>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321" name="Google Shape;321;p8"/>
          <p:cNvSpPr txBox="1"/>
          <p:nvPr/>
        </p:nvSpPr>
        <p:spPr>
          <a:xfrm>
            <a:off x="543537" y="9149017"/>
            <a:ext cx="8261379" cy="577081"/>
          </a:xfrm>
          <a:prstGeom prst="rect">
            <a:avLst/>
          </a:prstGeom>
          <a:noFill/>
          <a:ln>
            <a:noFill/>
          </a:ln>
        </p:spPr>
        <p:txBody>
          <a:bodyPr anchorCtr="0" anchor="t" bIns="0" lIns="0" spcFirstLastPara="1" rIns="0" wrap="square" tIns="0">
            <a:spAutoFit/>
          </a:bodyPr>
          <a:lstStyle/>
          <a:p>
            <a:pPr indent="0" lvl="0" marL="0" marR="0" rtl="0" algn="l">
              <a:lnSpc>
                <a:spcPct val="94208"/>
              </a:lnSpc>
              <a:spcBef>
                <a:spcPts val="0"/>
              </a:spcBef>
              <a:spcAft>
                <a:spcPts val="0"/>
              </a:spcAft>
              <a:buNone/>
            </a:pPr>
            <a:r>
              <a:rPr lang="vi-VN" sz="4800">
                <a:solidFill>
                  <a:srgbClr val="C8A365"/>
                </a:solidFill>
                <a:latin typeface="Playfair Display"/>
                <a:ea typeface="Playfair Display"/>
                <a:cs typeface="Playfair Display"/>
                <a:sym typeface="Playfair Display"/>
              </a:rPr>
              <a:t>PHÍA VIỆT NAM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61F40"/>
        </a:solidFill>
      </p:bgPr>
    </p:bg>
    <p:spTree>
      <p:nvGrpSpPr>
        <p:cNvPr id="325" name="Shape 325"/>
        <p:cNvGrpSpPr/>
        <p:nvPr/>
      </p:nvGrpSpPr>
      <p:grpSpPr>
        <a:xfrm>
          <a:off x="0" y="0"/>
          <a:ext cx="0" cy="0"/>
          <a:chOff x="0" y="0"/>
          <a:chExt cx="0" cy="0"/>
        </a:xfrm>
      </p:grpSpPr>
      <p:sp>
        <p:nvSpPr>
          <p:cNvPr id="326" name="Google Shape;326;p9"/>
          <p:cNvSpPr/>
          <p:nvPr/>
        </p:nvSpPr>
        <p:spPr>
          <a:xfrm>
            <a:off x="0" y="-573779"/>
            <a:ext cx="18288000" cy="1218438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mt="23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27" name="Google Shape;327;p9"/>
          <p:cNvGrpSpPr/>
          <p:nvPr/>
        </p:nvGrpSpPr>
        <p:grpSpPr>
          <a:xfrm>
            <a:off x="15201900" y="-188177"/>
            <a:ext cx="3086100" cy="10431661"/>
            <a:chOff x="0" y="-38100"/>
            <a:chExt cx="812800" cy="2747433"/>
          </a:xfrm>
        </p:grpSpPr>
        <p:sp>
          <p:nvSpPr>
            <p:cNvPr id="328" name="Google Shape;328;p9"/>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D1C38">
                    <a:alpha val="0"/>
                  </a:srgbClr>
                </a:gs>
                <a:gs pos="100000">
                  <a:srgbClr val="061F40">
                    <a:alpha val="14902"/>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9" name="Google Shape;329;p9"/>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30" name="Google Shape;330;p9"/>
          <p:cNvGrpSpPr/>
          <p:nvPr/>
        </p:nvGrpSpPr>
        <p:grpSpPr>
          <a:xfrm>
            <a:off x="31804" y="166872"/>
            <a:ext cx="18288000" cy="10388149"/>
            <a:chOff x="0" y="-38100"/>
            <a:chExt cx="4816593" cy="2735973"/>
          </a:xfrm>
        </p:grpSpPr>
        <p:sp>
          <p:nvSpPr>
            <p:cNvPr id="331" name="Google Shape;331;p9"/>
            <p:cNvSpPr/>
            <p:nvPr/>
          </p:nvSpPr>
          <p:spPr>
            <a:xfrm>
              <a:off x="0" y="0"/>
              <a:ext cx="4816592" cy="2697873"/>
            </a:xfrm>
            <a:custGeom>
              <a:rect b="b" l="l" r="r" t="t"/>
              <a:pathLst>
                <a:path extrusionOk="0" h="2697873" w="4816592">
                  <a:moveTo>
                    <a:pt x="0" y="0"/>
                  </a:moveTo>
                  <a:lnTo>
                    <a:pt x="4816592" y="0"/>
                  </a:lnTo>
                  <a:lnTo>
                    <a:pt x="4816592" y="2697873"/>
                  </a:lnTo>
                  <a:lnTo>
                    <a:pt x="0" y="2697873"/>
                  </a:lnTo>
                  <a:close/>
                </a:path>
              </a:pathLst>
            </a:custGeom>
            <a:gradFill>
              <a:gsLst>
                <a:gs pos="0">
                  <a:srgbClr val="040B28">
                    <a:alpha val="0"/>
                  </a:srgbClr>
                </a:gs>
                <a:gs pos="100000">
                  <a:srgbClr val="030A27">
                    <a:alpha val="5098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2" name="Google Shape;332;p9"/>
            <p:cNvSpPr txBox="1"/>
            <p:nvPr/>
          </p:nvSpPr>
          <p:spPr>
            <a:xfrm>
              <a:off x="0" y="-38100"/>
              <a:ext cx="4816593" cy="2735972"/>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33" name="Google Shape;333;p9"/>
          <p:cNvGrpSpPr/>
          <p:nvPr/>
        </p:nvGrpSpPr>
        <p:grpSpPr>
          <a:xfrm>
            <a:off x="-4" y="-144661"/>
            <a:ext cx="3086100" cy="10431661"/>
            <a:chOff x="0" y="-38100"/>
            <a:chExt cx="812800" cy="2747433"/>
          </a:xfrm>
        </p:grpSpPr>
        <p:sp>
          <p:nvSpPr>
            <p:cNvPr id="334" name="Google Shape;334;p9"/>
            <p:cNvSpPr/>
            <p:nvPr/>
          </p:nvSpPr>
          <p:spPr>
            <a:xfrm>
              <a:off x="0" y="0"/>
              <a:ext cx="812800" cy="2709333"/>
            </a:xfrm>
            <a:custGeom>
              <a:rect b="b" l="l" r="r" t="t"/>
              <a:pathLst>
                <a:path extrusionOk="0" h="2709333" w="812800">
                  <a:moveTo>
                    <a:pt x="0" y="0"/>
                  </a:moveTo>
                  <a:lnTo>
                    <a:pt x="812800" y="0"/>
                  </a:lnTo>
                  <a:lnTo>
                    <a:pt x="812800" y="2709333"/>
                  </a:lnTo>
                  <a:lnTo>
                    <a:pt x="0" y="2709333"/>
                  </a:lnTo>
                  <a:close/>
                </a:path>
              </a:pathLst>
            </a:custGeom>
            <a:gradFill>
              <a:gsLst>
                <a:gs pos="0">
                  <a:srgbClr val="061F40"/>
                </a:gs>
                <a:gs pos="100000">
                  <a:srgbClr val="0D1C38">
                    <a:alpha val="0"/>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5" name="Google Shape;335;p9"/>
            <p:cNvSpPr txBox="1"/>
            <p:nvPr/>
          </p:nvSpPr>
          <p:spPr>
            <a:xfrm>
              <a:off x="0" y="-38100"/>
              <a:ext cx="812800"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36" name="Google Shape;336;p9"/>
          <p:cNvSpPr/>
          <p:nvPr/>
        </p:nvSpPr>
        <p:spPr>
          <a:xfrm>
            <a:off x="108234" y="170982"/>
            <a:ext cx="2237359" cy="1278092"/>
          </a:xfrm>
          <a:custGeom>
            <a:rect b="b" l="l" r="r" t="t"/>
            <a:pathLst>
              <a:path extrusionOk="0" h="1278092" w="2237359">
                <a:moveTo>
                  <a:pt x="0" y="0"/>
                </a:moveTo>
                <a:lnTo>
                  <a:pt x="2237359" y="0"/>
                </a:lnTo>
                <a:lnTo>
                  <a:pt x="2237359" y="1278092"/>
                </a:lnTo>
                <a:lnTo>
                  <a:pt x="0" y="12780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337" name="Google Shape;337;p9"/>
          <p:cNvCxnSpPr/>
          <p:nvPr/>
        </p:nvCxnSpPr>
        <p:spPr>
          <a:xfrm>
            <a:off x="2345593" y="1321557"/>
            <a:ext cx="17326282" cy="0"/>
          </a:xfrm>
          <a:prstGeom prst="straightConnector1">
            <a:avLst/>
          </a:prstGeom>
          <a:noFill/>
          <a:ln cap="flat" cmpd="sng" w="19050">
            <a:solidFill>
              <a:srgbClr val="C8A365"/>
            </a:solidFill>
            <a:prstDash val="solid"/>
            <a:round/>
            <a:headEnd len="sm" w="sm" type="none"/>
            <a:tailEnd len="sm" w="sm" type="none"/>
          </a:ln>
        </p:spPr>
      </p:cxnSp>
      <p:sp>
        <p:nvSpPr>
          <p:cNvPr id="338" name="Google Shape;338;p9"/>
          <p:cNvSpPr/>
          <p:nvPr/>
        </p:nvSpPr>
        <p:spPr>
          <a:xfrm>
            <a:off x="5973305" y="1321557"/>
            <a:ext cx="6335699" cy="3136283"/>
          </a:xfrm>
          <a:custGeom>
            <a:rect b="b" l="l" r="r" t="t"/>
            <a:pathLst>
              <a:path extrusionOk="0" h="3136283" w="6335699">
                <a:moveTo>
                  <a:pt x="0" y="0"/>
                </a:moveTo>
                <a:lnTo>
                  <a:pt x="6335699" y="0"/>
                </a:lnTo>
                <a:lnTo>
                  <a:pt x="6335699" y="3136283"/>
                </a:lnTo>
                <a:lnTo>
                  <a:pt x="0" y="313628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39" name="Google Shape;339;p9"/>
          <p:cNvGrpSpPr/>
          <p:nvPr/>
        </p:nvGrpSpPr>
        <p:grpSpPr>
          <a:xfrm>
            <a:off x="2268137" y="2781701"/>
            <a:ext cx="2395740" cy="2395740"/>
            <a:chOff x="0" y="0"/>
            <a:chExt cx="3194320" cy="3194320"/>
          </a:xfrm>
        </p:grpSpPr>
        <p:sp>
          <p:nvSpPr>
            <p:cNvPr id="340" name="Google Shape;340;p9"/>
            <p:cNvSpPr/>
            <p:nvPr/>
          </p:nvSpPr>
          <p:spPr>
            <a:xfrm>
              <a:off x="158258" y="169702"/>
              <a:ext cx="2853632" cy="2853632"/>
            </a:xfrm>
            <a:custGeom>
              <a:rect b="b" l="l" r="r" t="t"/>
              <a:pathLst>
                <a:path extrusionOk="0" h="2853632" w="2853632">
                  <a:moveTo>
                    <a:pt x="0" y="0"/>
                  </a:moveTo>
                  <a:lnTo>
                    <a:pt x="2853632" y="0"/>
                  </a:lnTo>
                  <a:lnTo>
                    <a:pt x="2853632" y="2853632"/>
                  </a:lnTo>
                  <a:lnTo>
                    <a:pt x="0" y="285363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1" name="Google Shape;341;p9"/>
            <p:cNvSpPr/>
            <p:nvPr/>
          </p:nvSpPr>
          <p:spPr>
            <a:xfrm>
              <a:off x="165942" y="169702"/>
              <a:ext cx="2853632" cy="2853632"/>
            </a:xfrm>
            <a:custGeom>
              <a:rect b="b" l="l" r="r" t="t"/>
              <a:pathLst>
                <a:path extrusionOk="0" h="2853632" w="2853632">
                  <a:moveTo>
                    <a:pt x="0" y="0"/>
                  </a:moveTo>
                  <a:lnTo>
                    <a:pt x="2853632" y="0"/>
                  </a:lnTo>
                  <a:lnTo>
                    <a:pt x="2853632" y="2853632"/>
                  </a:lnTo>
                  <a:lnTo>
                    <a:pt x="0" y="285363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2" name="Google Shape;342;p9"/>
            <p:cNvSpPr/>
            <p:nvPr/>
          </p:nvSpPr>
          <p:spPr>
            <a:xfrm>
              <a:off x="165942" y="169702"/>
              <a:ext cx="2853632" cy="2853632"/>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5">
                <a:alphaModFix amt="18999"/>
              </a:blip>
              <a:stretch>
                <a:fillRect b="0" l="-38889" r="-3888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3" name="Google Shape;343;p9"/>
            <p:cNvSpPr/>
            <p:nvPr/>
          </p:nvSpPr>
          <p:spPr>
            <a:xfrm>
              <a:off x="0" y="0"/>
              <a:ext cx="3194320" cy="3194320"/>
            </a:xfrm>
            <a:custGeom>
              <a:rect b="b" l="l" r="r" t="t"/>
              <a:pathLst>
                <a:path extrusionOk="0" h="3194320" w="3194320">
                  <a:moveTo>
                    <a:pt x="0" y="0"/>
                  </a:moveTo>
                  <a:lnTo>
                    <a:pt x="3194320" y="0"/>
                  </a:lnTo>
                  <a:lnTo>
                    <a:pt x="3194320" y="3194320"/>
                  </a:lnTo>
                  <a:lnTo>
                    <a:pt x="0" y="3194320"/>
                  </a:lnTo>
                  <a:lnTo>
                    <a:pt x="0" y="0"/>
                  </a:lnTo>
                  <a:close/>
                </a:path>
              </a:pathLst>
            </a:custGeom>
            <a:blipFill rotWithShape="1">
              <a:blip r:embed="rId6">
                <a:alphaModFix amt="85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44" name="Google Shape;344;p9"/>
          <p:cNvGrpSpPr/>
          <p:nvPr/>
        </p:nvGrpSpPr>
        <p:grpSpPr>
          <a:xfrm>
            <a:off x="13613929" y="2889698"/>
            <a:ext cx="2426281" cy="2426281"/>
            <a:chOff x="0" y="0"/>
            <a:chExt cx="3235041" cy="3235041"/>
          </a:xfrm>
        </p:grpSpPr>
        <p:sp>
          <p:nvSpPr>
            <p:cNvPr id="345" name="Google Shape;345;p9"/>
            <p:cNvSpPr/>
            <p:nvPr/>
          </p:nvSpPr>
          <p:spPr>
            <a:xfrm>
              <a:off x="160276" y="171866"/>
              <a:ext cx="2890010" cy="2890010"/>
            </a:xfrm>
            <a:custGeom>
              <a:rect b="b" l="l" r="r" t="t"/>
              <a:pathLst>
                <a:path extrusionOk="0" h="2890010" w="2890010">
                  <a:moveTo>
                    <a:pt x="0" y="0"/>
                  </a:moveTo>
                  <a:lnTo>
                    <a:pt x="2890010" y="0"/>
                  </a:lnTo>
                  <a:lnTo>
                    <a:pt x="2890010" y="2890009"/>
                  </a:lnTo>
                  <a:lnTo>
                    <a:pt x="0" y="2890009"/>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6" name="Google Shape;346;p9"/>
            <p:cNvSpPr/>
            <p:nvPr/>
          </p:nvSpPr>
          <p:spPr>
            <a:xfrm>
              <a:off x="168058" y="171866"/>
              <a:ext cx="2890010" cy="2890010"/>
            </a:xfrm>
            <a:custGeom>
              <a:rect b="b" l="l" r="r" t="t"/>
              <a:pathLst>
                <a:path extrusionOk="0" h="2890010" w="2890010">
                  <a:moveTo>
                    <a:pt x="0" y="0"/>
                  </a:moveTo>
                  <a:lnTo>
                    <a:pt x="2890009" y="0"/>
                  </a:lnTo>
                  <a:lnTo>
                    <a:pt x="2890009" y="2890009"/>
                  </a:lnTo>
                  <a:lnTo>
                    <a:pt x="0" y="2890009"/>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7" name="Google Shape;347;p9"/>
            <p:cNvSpPr/>
            <p:nvPr/>
          </p:nvSpPr>
          <p:spPr>
            <a:xfrm>
              <a:off x="168058" y="171866"/>
              <a:ext cx="2890010" cy="2890010"/>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5">
                <a:alphaModFix amt="18999"/>
              </a:blip>
              <a:stretch>
                <a:fillRect b="0" l="-38889" r="-3888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8" name="Google Shape;348;p9"/>
            <p:cNvSpPr/>
            <p:nvPr/>
          </p:nvSpPr>
          <p:spPr>
            <a:xfrm>
              <a:off x="0" y="0"/>
              <a:ext cx="3235041" cy="3235041"/>
            </a:xfrm>
            <a:custGeom>
              <a:rect b="b" l="l" r="r" t="t"/>
              <a:pathLst>
                <a:path extrusionOk="0" h="3235041" w="3235041">
                  <a:moveTo>
                    <a:pt x="0" y="0"/>
                  </a:moveTo>
                  <a:lnTo>
                    <a:pt x="3235041" y="0"/>
                  </a:lnTo>
                  <a:lnTo>
                    <a:pt x="3235041" y="3235041"/>
                  </a:lnTo>
                  <a:lnTo>
                    <a:pt x="0" y="3235041"/>
                  </a:lnTo>
                  <a:lnTo>
                    <a:pt x="0" y="0"/>
                  </a:lnTo>
                  <a:close/>
                </a:path>
              </a:pathLst>
            </a:custGeom>
            <a:blipFill rotWithShape="1">
              <a:blip r:embed="rId6">
                <a:alphaModFix amt="85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49" name="Google Shape;349;p9"/>
          <p:cNvGrpSpPr/>
          <p:nvPr/>
        </p:nvGrpSpPr>
        <p:grpSpPr>
          <a:xfrm>
            <a:off x="2028702" y="5404329"/>
            <a:ext cx="2898035" cy="755921"/>
            <a:chOff x="0" y="0"/>
            <a:chExt cx="3864046" cy="1007894"/>
          </a:xfrm>
        </p:grpSpPr>
        <p:sp>
          <p:nvSpPr>
            <p:cNvPr id="350" name="Google Shape;350;p9"/>
            <p:cNvSpPr/>
            <p:nvPr/>
          </p:nvSpPr>
          <p:spPr>
            <a:xfrm>
              <a:off x="0" y="0"/>
              <a:ext cx="3864046" cy="1007894"/>
            </a:xfrm>
            <a:custGeom>
              <a:rect b="b" l="l" r="r" t="t"/>
              <a:pathLst>
                <a:path extrusionOk="0" h="146871" w="563071">
                  <a:moveTo>
                    <a:pt x="0" y="0"/>
                  </a:moveTo>
                  <a:lnTo>
                    <a:pt x="563071" y="0"/>
                  </a:lnTo>
                  <a:lnTo>
                    <a:pt x="563071" y="146871"/>
                  </a:lnTo>
                  <a:lnTo>
                    <a:pt x="0" y="146871"/>
                  </a:lnTo>
                  <a:close/>
                </a:path>
              </a:pathLst>
            </a:custGeom>
            <a:gradFill>
              <a:gsLst>
                <a:gs pos="0">
                  <a:srgbClr val="BB7F0B"/>
                </a:gs>
                <a:gs pos="50000">
                  <a:srgbClr val="F1AB23"/>
                </a:gs>
                <a:gs pos="100000">
                  <a:srgbClr val="BB7F0B"/>
                </a:gs>
              </a:gsLst>
              <a:path path="circle">
                <a:fillToRect b="100%" l="0%" r="100%" t="0%"/>
              </a:path>
              <a:tileRect b="0%" l="-100%" r="0%" t="-10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1" name="Google Shape;351;p9"/>
            <p:cNvSpPr txBox="1"/>
            <p:nvPr/>
          </p:nvSpPr>
          <p:spPr>
            <a:xfrm>
              <a:off x="0" y="119833"/>
              <a:ext cx="3864046" cy="686836"/>
            </a:xfrm>
            <a:prstGeom prst="rect">
              <a:avLst/>
            </a:prstGeom>
            <a:noFill/>
            <a:ln>
              <a:noFill/>
            </a:ln>
          </p:spPr>
          <p:txBody>
            <a:bodyPr anchorCtr="0" anchor="t" bIns="0" lIns="0" spcFirstLastPara="1" rIns="0" wrap="square" tIns="0">
              <a:spAutoFit/>
            </a:bodyPr>
            <a:lstStyle/>
            <a:p>
              <a:pPr indent="0" lvl="0" marL="0" marR="0" rtl="0" algn="ctr">
                <a:lnSpc>
                  <a:spcPct val="149964"/>
                </a:lnSpc>
                <a:spcBef>
                  <a:spcPts val="0"/>
                </a:spcBef>
                <a:spcAft>
                  <a:spcPts val="0"/>
                </a:spcAft>
                <a:buNone/>
              </a:pPr>
              <a:r>
                <a:rPr b="1" lang="vi-VN" sz="1417">
                  <a:solidFill>
                    <a:srgbClr val="FFFFFF"/>
                  </a:solidFill>
                  <a:latin typeface="Montserrat"/>
                  <a:ea typeface="Montserrat"/>
                  <a:cs typeface="Montserrat"/>
                  <a:sym typeface="Montserrat"/>
                </a:rPr>
                <a:t>TOÀ GIÁM MỤC </a:t>
              </a:r>
              <a:endParaRPr/>
            </a:p>
            <a:p>
              <a:pPr indent="0" lvl="0" marL="0" marR="0" rtl="0" algn="ctr">
                <a:lnSpc>
                  <a:spcPct val="149964"/>
                </a:lnSpc>
                <a:spcBef>
                  <a:spcPts val="0"/>
                </a:spcBef>
                <a:spcAft>
                  <a:spcPts val="0"/>
                </a:spcAft>
                <a:buNone/>
              </a:pPr>
              <a:r>
                <a:rPr b="1" lang="vi-VN" sz="1417">
                  <a:solidFill>
                    <a:srgbClr val="FFFFFF"/>
                  </a:solidFill>
                  <a:latin typeface="Montserrat"/>
                  <a:ea typeface="Montserrat"/>
                  <a:cs typeface="Montserrat"/>
                  <a:sym typeface="Montserrat"/>
                </a:rPr>
                <a:t>THÀNH PHỐ GUARDA</a:t>
              </a:r>
              <a:endParaRPr/>
            </a:p>
          </p:txBody>
        </p:sp>
      </p:grpSp>
      <p:grpSp>
        <p:nvGrpSpPr>
          <p:cNvPr id="352" name="Google Shape;352;p9"/>
          <p:cNvGrpSpPr/>
          <p:nvPr/>
        </p:nvGrpSpPr>
        <p:grpSpPr>
          <a:xfrm>
            <a:off x="13435362" y="5683758"/>
            <a:ext cx="2783413" cy="476492"/>
            <a:chOff x="0" y="0"/>
            <a:chExt cx="3711218" cy="635322"/>
          </a:xfrm>
        </p:grpSpPr>
        <p:sp>
          <p:nvSpPr>
            <p:cNvPr id="353" name="Google Shape;353;p9"/>
            <p:cNvSpPr/>
            <p:nvPr/>
          </p:nvSpPr>
          <p:spPr>
            <a:xfrm>
              <a:off x="0" y="0"/>
              <a:ext cx="3711218" cy="635322"/>
            </a:xfrm>
            <a:custGeom>
              <a:rect b="b" l="l" r="r" t="t"/>
              <a:pathLst>
                <a:path extrusionOk="0" h="92580" w="540801">
                  <a:moveTo>
                    <a:pt x="0" y="0"/>
                  </a:moveTo>
                  <a:lnTo>
                    <a:pt x="540801" y="0"/>
                  </a:lnTo>
                  <a:lnTo>
                    <a:pt x="540801" y="92580"/>
                  </a:lnTo>
                  <a:lnTo>
                    <a:pt x="0" y="92580"/>
                  </a:lnTo>
                  <a:close/>
                </a:path>
              </a:pathLst>
            </a:custGeom>
            <a:gradFill>
              <a:gsLst>
                <a:gs pos="0">
                  <a:srgbClr val="BB7F0B"/>
                </a:gs>
                <a:gs pos="50000">
                  <a:srgbClr val="F1AB23"/>
                </a:gs>
                <a:gs pos="100000">
                  <a:srgbClr val="BB7F0B"/>
                </a:gs>
              </a:gsLst>
              <a:path path="circle">
                <a:fillToRect b="100%" l="0%" r="100%" t="0%"/>
              </a:path>
              <a:tileRect b="0%" l="-100%" r="0%" t="-10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4" name="Google Shape;354;p9"/>
            <p:cNvSpPr txBox="1"/>
            <p:nvPr/>
          </p:nvSpPr>
          <p:spPr>
            <a:xfrm>
              <a:off x="0" y="119833"/>
              <a:ext cx="3711218" cy="331236"/>
            </a:xfrm>
            <a:prstGeom prst="rect">
              <a:avLst/>
            </a:prstGeom>
            <a:noFill/>
            <a:ln>
              <a:noFill/>
            </a:ln>
          </p:spPr>
          <p:txBody>
            <a:bodyPr anchorCtr="0" anchor="t" bIns="0" lIns="0" spcFirstLastPara="1" rIns="0" wrap="square" tIns="0">
              <a:spAutoFit/>
            </a:bodyPr>
            <a:lstStyle/>
            <a:p>
              <a:pPr indent="0" lvl="0" marL="0" marR="0" rtl="0" algn="ctr">
                <a:lnSpc>
                  <a:spcPct val="149964"/>
                </a:lnSpc>
                <a:spcBef>
                  <a:spcPts val="0"/>
                </a:spcBef>
                <a:spcAft>
                  <a:spcPts val="0"/>
                </a:spcAft>
                <a:buNone/>
              </a:pPr>
              <a:r>
                <a:rPr b="1" lang="vi-VN" sz="1417">
                  <a:solidFill>
                    <a:srgbClr val="FFFFFF"/>
                  </a:solidFill>
                  <a:latin typeface="Montserrat"/>
                  <a:ea typeface="Montserrat"/>
                  <a:cs typeface="Montserrat"/>
                  <a:sym typeface="Montserrat"/>
                </a:rPr>
                <a:t>DÒNG TÊN BỒ ĐÀO NHA</a:t>
              </a:r>
              <a:endParaRPr/>
            </a:p>
          </p:txBody>
        </p:sp>
      </p:grpSp>
      <p:sp>
        <p:nvSpPr>
          <p:cNvPr id="355" name="Google Shape;355;p9"/>
          <p:cNvSpPr/>
          <p:nvPr/>
        </p:nvSpPr>
        <p:spPr>
          <a:xfrm>
            <a:off x="5791936" y="4679959"/>
            <a:ext cx="2605929" cy="260592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7">
              <a:alphaModFix/>
            </a:blip>
            <a:stretch>
              <a:fillRect b="-81443" l="-14758" r="-14379" t="-25177"/>
            </a:stretch>
          </a:blipFill>
          <a:ln cap="sq" cmpd="sng" w="38100">
            <a:solidFill>
              <a:srgbClr val="C8A365"/>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56" name="Google Shape;356;p9"/>
          <p:cNvGrpSpPr/>
          <p:nvPr/>
        </p:nvGrpSpPr>
        <p:grpSpPr>
          <a:xfrm>
            <a:off x="5008304" y="7695463"/>
            <a:ext cx="4167500" cy="566093"/>
            <a:chOff x="0" y="0"/>
            <a:chExt cx="5556666" cy="754790"/>
          </a:xfrm>
        </p:grpSpPr>
        <p:sp>
          <p:nvSpPr>
            <p:cNvPr id="357" name="Google Shape;357;p9"/>
            <p:cNvSpPr/>
            <p:nvPr/>
          </p:nvSpPr>
          <p:spPr>
            <a:xfrm>
              <a:off x="0" y="0"/>
              <a:ext cx="5556666" cy="754790"/>
            </a:xfrm>
            <a:custGeom>
              <a:rect b="b" l="l" r="r" t="t"/>
              <a:pathLst>
                <a:path extrusionOk="0" h="109989" w="809721">
                  <a:moveTo>
                    <a:pt x="0" y="0"/>
                  </a:moveTo>
                  <a:lnTo>
                    <a:pt x="809721" y="0"/>
                  </a:lnTo>
                  <a:lnTo>
                    <a:pt x="809721" y="109989"/>
                  </a:lnTo>
                  <a:lnTo>
                    <a:pt x="0" y="109989"/>
                  </a:lnTo>
                  <a:close/>
                </a:path>
              </a:pathLst>
            </a:custGeom>
            <a:gradFill>
              <a:gsLst>
                <a:gs pos="0">
                  <a:srgbClr val="BB7F0B"/>
                </a:gs>
                <a:gs pos="50000">
                  <a:srgbClr val="F1AB23"/>
                </a:gs>
                <a:gs pos="100000">
                  <a:srgbClr val="BB7F0B"/>
                </a:gs>
              </a:gsLst>
              <a:path path="circle">
                <a:fillToRect b="100%" l="0%" r="100%" t="0%"/>
              </a:path>
              <a:tileRect b="0%" l="-100%" r="0%" t="-10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8" name="Google Shape;358;p9"/>
            <p:cNvSpPr txBox="1"/>
            <p:nvPr/>
          </p:nvSpPr>
          <p:spPr>
            <a:xfrm>
              <a:off x="187039" y="187965"/>
              <a:ext cx="5182589" cy="331236"/>
            </a:xfrm>
            <a:prstGeom prst="rect">
              <a:avLst/>
            </a:prstGeom>
            <a:noFill/>
            <a:ln>
              <a:noFill/>
            </a:ln>
          </p:spPr>
          <p:txBody>
            <a:bodyPr anchorCtr="0" anchor="t" bIns="0" lIns="0" spcFirstLastPara="1" rIns="0" wrap="square" tIns="0">
              <a:spAutoFit/>
            </a:bodyPr>
            <a:lstStyle/>
            <a:p>
              <a:pPr indent="0" lvl="0" marL="0" marR="0" rtl="0" algn="ctr">
                <a:lnSpc>
                  <a:spcPct val="149964"/>
                </a:lnSpc>
                <a:spcBef>
                  <a:spcPts val="0"/>
                </a:spcBef>
                <a:spcAft>
                  <a:spcPts val="0"/>
                </a:spcAft>
                <a:buNone/>
              </a:pPr>
              <a:r>
                <a:rPr b="1" lang="vi-VN" sz="1417">
                  <a:solidFill>
                    <a:srgbClr val="FFFFFF"/>
                  </a:solidFill>
                  <a:latin typeface="Montserrat"/>
                  <a:ea typeface="Montserrat"/>
                  <a:cs typeface="Montserrat"/>
                  <a:sym typeface="Montserrat"/>
                </a:rPr>
                <a:t>CHÍNH QUYỀN THÀNH PHỐ GUARDA</a:t>
              </a:r>
              <a:endParaRPr/>
            </a:p>
          </p:txBody>
        </p:sp>
      </p:grpSp>
      <p:sp>
        <p:nvSpPr>
          <p:cNvPr id="359" name="Google Shape;359;p9"/>
          <p:cNvSpPr txBox="1"/>
          <p:nvPr/>
        </p:nvSpPr>
        <p:spPr>
          <a:xfrm>
            <a:off x="2849094" y="257297"/>
            <a:ext cx="12589812" cy="1064260"/>
          </a:xfrm>
          <a:prstGeom prst="rect">
            <a:avLst/>
          </a:prstGeom>
          <a:noFill/>
          <a:ln>
            <a:noFill/>
          </a:ln>
        </p:spPr>
        <p:txBody>
          <a:bodyPr anchorCtr="0" anchor="t" bIns="0" lIns="0" spcFirstLastPara="1" rIns="0" wrap="square" tIns="0">
            <a:spAutoFit/>
          </a:bodyPr>
          <a:lstStyle/>
          <a:p>
            <a:pPr indent="0" lvl="0" marL="0" marR="0" rtl="0" algn="ctr">
              <a:lnSpc>
                <a:spcPct val="133000"/>
              </a:lnSpc>
              <a:spcBef>
                <a:spcPts val="0"/>
              </a:spcBef>
              <a:spcAft>
                <a:spcPts val="0"/>
              </a:spcAft>
              <a:buNone/>
            </a:pPr>
            <a:r>
              <a:rPr lang="vi-VN" sz="6500">
                <a:solidFill>
                  <a:srgbClr val="C8A365"/>
                </a:solidFill>
                <a:latin typeface="Playfair Display"/>
                <a:ea typeface="Playfair Display"/>
                <a:cs typeface="Playfair Display"/>
                <a:sym typeface="Playfair Display"/>
              </a:rPr>
              <a:t>CÁC TỔ CHỨC ĐỒNG HÀNH</a:t>
            </a:r>
            <a:endParaRPr/>
          </a:p>
        </p:txBody>
      </p:sp>
      <p:cxnSp>
        <p:nvCxnSpPr>
          <p:cNvPr id="360" name="Google Shape;360;p9"/>
          <p:cNvCxnSpPr/>
          <p:nvPr/>
        </p:nvCxnSpPr>
        <p:spPr>
          <a:xfrm>
            <a:off x="-887299" y="8643658"/>
            <a:ext cx="19759790" cy="0"/>
          </a:xfrm>
          <a:prstGeom prst="straightConnector1">
            <a:avLst/>
          </a:prstGeom>
          <a:noFill/>
          <a:ln cap="flat" cmpd="sng" w="19050">
            <a:solidFill>
              <a:srgbClr val="C8A365"/>
            </a:solidFill>
            <a:prstDash val="solid"/>
            <a:round/>
            <a:headEnd len="sm" w="sm" type="none"/>
            <a:tailEnd len="sm" w="sm" type="none"/>
          </a:ln>
        </p:spPr>
      </p:cxnSp>
      <p:sp>
        <p:nvSpPr>
          <p:cNvPr id="361" name="Google Shape;361;p9"/>
          <p:cNvSpPr txBox="1"/>
          <p:nvPr/>
        </p:nvSpPr>
        <p:spPr>
          <a:xfrm>
            <a:off x="17259300" y="9247187"/>
            <a:ext cx="152400" cy="2000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vi-VN" sz="2000">
                <a:solidFill>
                  <a:srgbClr val="FFFFFF"/>
                </a:solidFill>
                <a:latin typeface="Noto Sans"/>
                <a:ea typeface="Noto Sans"/>
                <a:cs typeface="Noto Sans"/>
                <a:sym typeface="Noto Sans"/>
              </a:rPr>
              <a:t>8</a:t>
            </a:r>
            <a:endParaRPr/>
          </a:p>
        </p:txBody>
      </p:sp>
      <p:sp>
        <p:nvSpPr>
          <p:cNvPr id="362" name="Google Shape;362;p9"/>
          <p:cNvSpPr txBox="1"/>
          <p:nvPr/>
        </p:nvSpPr>
        <p:spPr>
          <a:xfrm>
            <a:off x="9393486" y="9210675"/>
            <a:ext cx="7461052"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vi-VN" sz="2500">
                <a:solidFill>
                  <a:srgbClr val="F8EAD2"/>
                </a:solidFill>
                <a:latin typeface="Montserrat"/>
                <a:ea typeface="Montserrat"/>
                <a:cs typeface="Montserrat"/>
                <a:sym typeface="Montserrat"/>
              </a:rPr>
              <a:t>Guarda, ngày 07 - ngày 08 tháng 10 năm 2026</a:t>
            </a:r>
            <a:endParaRPr/>
          </a:p>
        </p:txBody>
      </p:sp>
      <p:sp>
        <p:nvSpPr>
          <p:cNvPr id="363" name="Google Shape;363;p9"/>
          <p:cNvSpPr txBox="1"/>
          <p:nvPr/>
        </p:nvSpPr>
        <p:spPr>
          <a:xfrm>
            <a:off x="543537" y="9149017"/>
            <a:ext cx="8261379" cy="562990"/>
          </a:xfrm>
          <a:prstGeom prst="rect">
            <a:avLst/>
          </a:prstGeom>
          <a:noFill/>
          <a:ln>
            <a:noFill/>
          </a:ln>
        </p:spPr>
        <p:txBody>
          <a:bodyPr anchorCtr="0" anchor="t" bIns="0" lIns="0" spcFirstLastPara="1" rIns="0" wrap="square" tIns="0">
            <a:spAutoFit/>
          </a:bodyPr>
          <a:lstStyle/>
          <a:p>
            <a:pPr indent="0" lvl="0" marL="0" marR="0" rtl="0" algn="l">
              <a:lnSpc>
                <a:spcPct val="133000"/>
              </a:lnSpc>
              <a:spcBef>
                <a:spcPts val="0"/>
              </a:spcBef>
              <a:spcAft>
                <a:spcPts val="0"/>
              </a:spcAft>
              <a:buNone/>
            </a:pPr>
            <a:r>
              <a:rPr lang="vi-VN" sz="3400">
                <a:solidFill>
                  <a:srgbClr val="C8A365"/>
                </a:solidFill>
                <a:latin typeface="Playfair Display"/>
                <a:ea typeface="Playfair Display"/>
                <a:cs typeface="Playfair Display"/>
                <a:sym typeface="Playfair Display"/>
              </a:rPr>
              <a:t>PHÍA BỒ ĐÀO NHA</a:t>
            </a:r>
            <a:endParaRPr/>
          </a:p>
        </p:txBody>
      </p:sp>
      <p:pic>
        <p:nvPicPr>
          <p:cNvPr id="364" name="Google Shape;364;p9"/>
          <p:cNvPicPr preferRelativeResize="0"/>
          <p:nvPr/>
        </p:nvPicPr>
        <p:blipFill rotWithShape="1">
          <a:blip r:embed="rId8">
            <a:alphaModFix/>
          </a:blip>
          <a:srcRect b="0" l="0" r="0" t="0"/>
          <a:stretch/>
        </p:blipFill>
        <p:spPr>
          <a:xfrm>
            <a:off x="2593431" y="3467100"/>
            <a:ext cx="1829342" cy="914400"/>
          </a:xfrm>
          <a:prstGeom prst="rect">
            <a:avLst/>
          </a:prstGeom>
          <a:noFill/>
          <a:ln>
            <a:noFill/>
          </a:ln>
        </p:spPr>
      </p:pic>
      <p:pic>
        <p:nvPicPr>
          <p:cNvPr id="365" name="Google Shape;365;p9"/>
          <p:cNvPicPr preferRelativeResize="0"/>
          <p:nvPr/>
        </p:nvPicPr>
        <p:blipFill rotWithShape="1">
          <a:blip r:embed="rId9">
            <a:alphaModFix/>
          </a:blip>
          <a:srcRect b="0" l="0" r="0" t="0"/>
          <a:stretch/>
        </p:blipFill>
        <p:spPr>
          <a:xfrm>
            <a:off x="13837561" y="3100309"/>
            <a:ext cx="2023848" cy="2023848"/>
          </a:xfrm>
          <a:prstGeom prst="rect">
            <a:avLst/>
          </a:prstGeom>
          <a:noFill/>
          <a:ln>
            <a:noFill/>
          </a:ln>
        </p:spPr>
      </p:pic>
      <p:grpSp>
        <p:nvGrpSpPr>
          <p:cNvPr id="366" name="Google Shape;366;p9"/>
          <p:cNvGrpSpPr/>
          <p:nvPr/>
        </p:nvGrpSpPr>
        <p:grpSpPr>
          <a:xfrm>
            <a:off x="10209349" y="4664384"/>
            <a:ext cx="2395740" cy="2395740"/>
            <a:chOff x="0" y="0"/>
            <a:chExt cx="3194320" cy="3194320"/>
          </a:xfrm>
        </p:grpSpPr>
        <p:sp>
          <p:nvSpPr>
            <p:cNvPr id="367" name="Google Shape;367;p9"/>
            <p:cNvSpPr/>
            <p:nvPr/>
          </p:nvSpPr>
          <p:spPr>
            <a:xfrm>
              <a:off x="158258" y="169702"/>
              <a:ext cx="2853632" cy="2853632"/>
            </a:xfrm>
            <a:custGeom>
              <a:rect b="b" l="l" r="r" t="t"/>
              <a:pathLst>
                <a:path extrusionOk="0" h="2853632" w="2853632">
                  <a:moveTo>
                    <a:pt x="0" y="0"/>
                  </a:moveTo>
                  <a:lnTo>
                    <a:pt x="2853632" y="0"/>
                  </a:lnTo>
                  <a:lnTo>
                    <a:pt x="2853632" y="2853632"/>
                  </a:lnTo>
                  <a:lnTo>
                    <a:pt x="0" y="285363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8" name="Google Shape;368;p9"/>
            <p:cNvSpPr/>
            <p:nvPr/>
          </p:nvSpPr>
          <p:spPr>
            <a:xfrm>
              <a:off x="165942" y="169702"/>
              <a:ext cx="2853632" cy="2853632"/>
            </a:xfrm>
            <a:custGeom>
              <a:rect b="b" l="l" r="r" t="t"/>
              <a:pathLst>
                <a:path extrusionOk="0" h="2853632" w="2853632">
                  <a:moveTo>
                    <a:pt x="0" y="0"/>
                  </a:moveTo>
                  <a:lnTo>
                    <a:pt x="2853632" y="0"/>
                  </a:lnTo>
                  <a:lnTo>
                    <a:pt x="2853632" y="2853632"/>
                  </a:lnTo>
                  <a:lnTo>
                    <a:pt x="0" y="2853632"/>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9" name="Google Shape;369;p9"/>
            <p:cNvSpPr/>
            <p:nvPr/>
          </p:nvSpPr>
          <p:spPr>
            <a:xfrm>
              <a:off x="165942" y="169702"/>
              <a:ext cx="2853632" cy="2853632"/>
            </a:xfrm>
            <a:custGeom>
              <a:rect b="b" l="l" r="r" t="t"/>
              <a:pathLst>
                <a:path extrusionOk="0"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rotWithShape="1">
              <a:blip r:embed="rId5">
                <a:alphaModFix amt="18999"/>
              </a:blip>
              <a:stretch>
                <a:fillRect b="0" l="-38889" r="-3888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0" name="Google Shape;370;p9"/>
            <p:cNvSpPr/>
            <p:nvPr/>
          </p:nvSpPr>
          <p:spPr>
            <a:xfrm>
              <a:off x="0" y="0"/>
              <a:ext cx="3194320" cy="3194320"/>
            </a:xfrm>
            <a:custGeom>
              <a:rect b="b" l="l" r="r" t="t"/>
              <a:pathLst>
                <a:path extrusionOk="0" h="3194320" w="3194320">
                  <a:moveTo>
                    <a:pt x="0" y="0"/>
                  </a:moveTo>
                  <a:lnTo>
                    <a:pt x="3194320" y="0"/>
                  </a:lnTo>
                  <a:lnTo>
                    <a:pt x="3194320" y="3194320"/>
                  </a:lnTo>
                  <a:lnTo>
                    <a:pt x="0" y="3194320"/>
                  </a:lnTo>
                  <a:lnTo>
                    <a:pt x="0" y="0"/>
                  </a:lnTo>
                  <a:close/>
                </a:path>
              </a:pathLst>
            </a:custGeom>
            <a:blipFill rotWithShape="1">
              <a:blip r:embed="rId6">
                <a:alphaModFix amt="85000"/>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71" name="Google Shape;371;p9"/>
          <p:cNvGrpSpPr/>
          <p:nvPr/>
        </p:nvGrpSpPr>
        <p:grpSpPr>
          <a:xfrm>
            <a:off x="9969914" y="7287012"/>
            <a:ext cx="2898035" cy="755921"/>
            <a:chOff x="0" y="0"/>
            <a:chExt cx="3864046" cy="1007894"/>
          </a:xfrm>
        </p:grpSpPr>
        <p:sp>
          <p:nvSpPr>
            <p:cNvPr id="372" name="Google Shape;372;p9"/>
            <p:cNvSpPr/>
            <p:nvPr/>
          </p:nvSpPr>
          <p:spPr>
            <a:xfrm>
              <a:off x="0" y="0"/>
              <a:ext cx="3864046" cy="1007894"/>
            </a:xfrm>
            <a:custGeom>
              <a:rect b="b" l="l" r="r" t="t"/>
              <a:pathLst>
                <a:path extrusionOk="0" h="146871" w="563071">
                  <a:moveTo>
                    <a:pt x="0" y="0"/>
                  </a:moveTo>
                  <a:lnTo>
                    <a:pt x="563071" y="0"/>
                  </a:lnTo>
                  <a:lnTo>
                    <a:pt x="563071" y="146871"/>
                  </a:lnTo>
                  <a:lnTo>
                    <a:pt x="0" y="146871"/>
                  </a:lnTo>
                  <a:close/>
                </a:path>
              </a:pathLst>
            </a:custGeom>
            <a:gradFill>
              <a:gsLst>
                <a:gs pos="0">
                  <a:srgbClr val="BB7F0B"/>
                </a:gs>
                <a:gs pos="50000">
                  <a:srgbClr val="F1AB23"/>
                </a:gs>
                <a:gs pos="100000">
                  <a:srgbClr val="BB7F0B"/>
                </a:gs>
              </a:gsLst>
              <a:path path="circle">
                <a:fillToRect b="100%" l="0%" r="100%" t="0%"/>
              </a:path>
              <a:tileRect b="0%" l="-100%" r="0%" t="-10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3" name="Google Shape;373;p9"/>
            <p:cNvSpPr txBox="1"/>
            <p:nvPr/>
          </p:nvSpPr>
          <p:spPr>
            <a:xfrm>
              <a:off x="0" y="119833"/>
              <a:ext cx="3864046" cy="688222"/>
            </a:xfrm>
            <a:prstGeom prst="rect">
              <a:avLst/>
            </a:prstGeom>
            <a:noFill/>
            <a:ln>
              <a:noFill/>
            </a:ln>
          </p:spPr>
          <p:txBody>
            <a:bodyPr anchorCtr="0" anchor="t" bIns="0" lIns="0" spcFirstLastPara="1" rIns="0" wrap="square" tIns="0">
              <a:spAutoFit/>
            </a:bodyPr>
            <a:lstStyle/>
            <a:p>
              <a:pPr indent="0" lvl="0" marL="0" marR="0" rtl="0" algn="ctr">
                <a:lnSpc>
                  <a:spcPct val="149964"/>
                </a:lnSpc>
                <a:spcBef>
                  <a:spcPts val="0"/>
                </a:spcBef>
                <a:spcAft>
                  <a:spcPts val="0"/>
                </a:spcAft>
                <a:buNone/>
              </a:pPr>
              <a:r>
                <a:rPr b="1" lang="vi-VN" sz="1417">
                  <a:solidFill>
                    <a:srgbClr val="FFFFFF"/>
                  </a:solidFill>
                  <a:latin typeface="Montserrat"/>
                  <a:ea typeface="Montserrat"/>
                  <a:cs typeface="Montserrat"/>
                  <a:sym typeface="Montserrat"/>
                </a:rPr>
                <a:t>HIỆP HỘI HỮU NGHỊ BỒ ĐÀO NHA – VIỆT NAM</a:t>
              </a:r>
              <a:endParaRPr/>
            </a:p>
          </p:txBody>
        </p:sp>
      </p:grpSp>
      <p:pic>
        <p:nvPicPr>
          <p:cNvPr id="374" name="Google Shape;374;p9"/>
          <p:cNvPicPr preferRelativeResize="0"/>
          <p:nvPr/>
        </p:nvPicPr>
        <p:blipFill rotWithShape="1">
          <a:blip r:embed="rId10">
            <a:alphaModFix/>
          </a:blip>
          <a:srcRect b="46592" l="39229" r="35437" t="9241"/>
          <a:stretch/>
        </p:blipFill>
        <p:spPr>
          <a:xfrm>
            <a:off x="10459252" y="4910773"/>
            <a:ext cx="1877805" cy="1923305"/>
          </a:xfrm>
          <a:prstGeom prst="ellipse">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Nguyen Dao Tran</dc:creator>
</cp:coreProperties>
</file>